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Average"/>
      <p:regular r:id="rId27"/>
    </p:embeddedFont>
    <p:embeddedFont>
      <p:font typeface="Oswald"/>
      <p:regular r:id="rId28"/>
      <p:bold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Oswald-regular.fntdata"/><Relationship Id="rId27" Type="http://schemas.openxmlformats.org/officeDocument/2006/relationships/font" Target="fonts/Average-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swald-bold.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this section, we’ll be learning about how to program the NeoPixel stip using python code. </a:t>
            </a:r>
            <a:br>
              <a:rPr lang="en"/>
            </a:br>
            <a:r>
              <a:rPr lang="en"/>
              <a:t>To do this, we’re going to follow a pattern where we open an provided python3 script, see what it does, and then make changes to that file to achieve some goal. </a:t>
            </a:r>
            <a:br>
              <a:rPr lang="en"/>
            </a:br>
            <a:r>
              <a:rPr lang="en"/>
              <a:t>We’ll repeat this with several different script files to learn new skills. </a:t>
            </a:r>
            <a:br>
              <a:rPr lang="en"/>
            </a:br>
            <a:r>
              <a:rPr lang="en"/>
              <a:t>Keep in mind that solving any of the problem presented to you will involve you making some small logical or conceptual leap, so if you can’t solve one, don’t worry about it, it doesn’t mean you won’t be able to solve the next one.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b0fd8110f0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b0fd8110f0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 are two steps to understanding this solution. </a:t>
            </a:r>
            <a:br>
              <a:rPr lang="en"/>
            </a:br>
            <a:r>
              <a:rPr lang="en"/>
              <a:t>1. Understanding that turning a pixel off is the same as setting it’s R,G,B value to zero. </a:t>
            </a:r>
            <a:endParaRPr/>
          </a:p>
          <a:p>
            <a:pPr indent="0" lvl="0" marL="0" rtl="0" algn="l">
              <a:spcBef>
                <a:spcPts val="0"/>
              </a:spcBef>
              <a:spcAft>
                <a:spcPts val="0"/>
              </a:spcAft>
              <a:buNone/>
            </a:pPr>
            <a:r>
              <a:rPr lang="en"/>
              <a:t>2. That setting [0,0,0] as the last element in the array will mean this is the final state the LEDs are left in when the program finishes.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b0fd8110f0_0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b0fd8110f0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Question: </a:t>
            </a:r>
            <a:r>
              <a:rPr lang="en"/>
              <a:t>Can anyone guess from the name of the script what this next program is going to do?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b0fd8110f0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b0fd8110f0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Have students run program</a:t>
            </a:r>
            <a:br>
              <a:rPr lang="en"/>
            </a:br>
            <a:r>
              <a:rPr lang="en"/>
              <a:t>This program runs in an infinite loop, so to exit the program use CTRL+C</a:t>
            </a:r>
            <a:br>
              <a:rPr lang="en"/>
            </a:br>
            <a:br>
              <a:rPr lang="en"/>
            </a:br>
            <a:r>
              <a:rPr b="1" lang="en"/>
              <a:t>Question: </a:t>
            </a:r>
            <a:r>
              <a:rPr lang="en"/>
              <a:t>What did this program do?</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b0fd8110f0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b0fd8110f0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top of this file should look very familiar to what we did in the previous example.</a:t>
            </a:r>
            <a:br>
              <a:rPr lang="en"/>
            </a:br>
            <a:r>
              <a:rPr lang="en"/>
              <a:t>You’ll notice we once again define a single color at the top of this loop. </a:t>
            </a:r>
            <a:br>
              <a:rPr lang="en"/>
            </a:br>
            <a:r>
              <a:rPr b="1" lang="en"/>
              <a:t>Question: </a:t>
            </a:r>
            <a:r>
              <a:rPr lang="en"/>
              <a:t>What color is this?</a:t>
            </a:r>
            <a:br>
              <a:rPr lang="en"/>
            </a:br>
            <a:r>
              <a:rPr lang="en"/>
              <a:t>Red+Blue = Purple </a:t>
            </a:r>
            <a:br>
              <a:rPr lang="en"/>
            </a:br>
            <a:br>
              <a:rPr lang="en"/>
            </a:br>
            <a:r>
              <a:rPr lang="en"/>
              <a:t>Next we encounter our first while loop. </a:t>
            </a:r>
            <a:br>
              <a:rPr lang="en"/>
            </a:br>
            <a:r>
              <a:rPr lang="en"/>
              <a:t>We’re going to go over this area of the code several times, until it hopefully starts to make sense. </a:t>
            </a:r>
            <a:br>
              <a:rPr lang="en"/>
            </a:br>
            <a:br>
              <a:rPr lang="en"/>
            </a:br>
            <a:r>
              <a:rPr lang="en"/>
              <a:t>This particular loop, the ‘while True’ loop simply tells the program to repeat what’s inside this loop forever. </a:t>
            </a:r>
            <a:br>
              <a:rPr lang="en"/>
            </a:br>
            <a:br>
              <a:rPr lang="en"/>
            </a:br>
            <a:r>
              <a:rPr lang="en"/>
              <a:t>From here we move on to our more familiar for loops, but this time we have two of them, one nested within the other. </a:t>
            </a:r>
            <a:br>
              <a:rPr lang="en"/>
            </a:br>
            <a:r>
              <a:rPr b="1" lang="en"/>
              <a:t>CLICK</a:t>
            </a:r>
            <a:endParaRPr b="1"/>
          </a:p>
          <a:p>
            <a:pPr indent="0" lvl="0" marL="0" rtl="0" algn="l">
              <a:spcBef>
                <a:spcPts val="0"/>
              </a:spcBef>
              <a:spcAft>
                <a:spcPts val="0"/>
              </a:spcAft>
              <a:buNone/>
            </a:pPr>
            <a:br>
              <a:rPr lang="en"/>
            </a:br>
            <a:r>
              <a:rPr lang="en"/>
              <a:t>The first outside loop advances from 0→NUMPIXELS, setting the pixel at the current index to be lit up to implement our chase animation. </a:t>
            </a:r>
            <a:br>
              <a:rPr lang="en"/>
            </a:br>
            <a:endParaRPr/>
          </a:p>
          <a:p>
            <a:pPr indent="0" lvl="0" marL="0" rtl="0" algn="l">
              <a:spcBef>
                <a:spcPts val="0"/>
              </a:spcBef>
              <a:spcAft>
                <a:spcPts val="0"/>
              </a:spcAft>
              <a:buNone/>
            </a:pPr>
            <a:r>
              <a:rPr lang="en"/>
              <a:t>The inside loop goes over every pixel in the array to set their values for every frame. </a:t>
            </a:r>
            <a:endParaRPr/>
          </a:p>
          <a:p>
            <a:pPr indent="0" lvl="0" marL="0" rtl="0" algn="l">
              <a:spcBef>
                <a:spcPts val="0"/>
              </a:spcBef>
              <a:spcAft>
                <a:spcPts val="0"/>
              </a:spcAft>
              <a:buNone/>
            </a:pPr>
            <a:r>
              <a:rPr lang="en"/>
              <a:t>Each frame of the animation, we set all but the targeted pixel to be off. </a:t>
            </a:r>
            <a:br>
              <a:rPr lang="en"/>
            </a:br>
            <a:br>
              <a:rPr lang="en"/>
            </a:br>
            <a:r>
              <a:rPr lang="en"/>
              <a:t>To do this, we use our first </a:t>
            </a:r>
            <a:r>
              <a:rPr b="1" lang="en"/>
              <a:t>if/else</a:t>
            </a:r>
            <a:r>
              <a:rPr lang="en"/>
              <a:t> structure. </a:t>
            </a:r>
            <a:br>
              <a:rPr lang="en"/>
            </a:br>
            <a:r>
              <a:rPr lang="en"/>
              <a:t>If the condition specified after </a:t>
            </a:r>
            <a:r>
              <a:rPr b="1" lang="en"/>
              <a:t>if</a:t>
            </a:r>
            <a:r>
              <a:rPr lang="en"/>
              <a:t> is true, the code under </a:t>
            </a:r>
            <a:r>
              <a:rPr b="1" lang="en"/>
              <a:t>if</a:t>
            </a:r>
            <a:r>
              <a:rPr lang="en"/>
              <a:t> is executed. Otherwise, the code under </a:t>
            </a:r>
            <a:r>
              <a:rPr b="1" lang="en"/>
              <a:t>els</a:t>
            </a:r>
            <a:r>
              <a:rPr lang="en"/>
              <a:t>e is executed.</a:t>
            </a:r>
            <a:br>
              <a:rPr lang="en"/>
            </a:br>
            <a:r>
              <a:rPr lang="en"/>
              <a:t>In the case where i==j, the color is set, </a:t>
            </a:r>
            <a:br>
              <a:rPr lang="en"/>
            </a:br>
            <a:r>
              <a:rPr lang="en"/>
              <a:t>In all other cases, the pixel is set to black/off. </a:t>
            </a:r>
            <a:br>
              <a:rPr lang="en"/>
            </a:br>
            <a:br>
              <a:rPr lang="en"/>
            </a:br>
            <a:r>
              <a:rPr lang="en"/>
              <a:t>We call the familiar pixels.show() function to update the NeoPixels. </a:t>
            </a:r>
            <a:br>
              <a:rPr lang="en"/>
            </a:br>
            <a:r>
              <a:rPr lang="en"/>
              <a:t>Finally, we have a sleep statement that controls how long we wait between making a change to the LEDs. </a:t>
            </a:r>
            <a:br>
              <a:rPr lang="en"/>
            </a:br>
            <a:br>
              <a:rPr lang="en"/>
            </a:br>
            <a:br>
              <a:rPr lang="en"/>
            </a:b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b0fd8110f0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b0fd8110f0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try to better understand the animation loop by slowing down time and going frame by frame </a:t>
            </a:r>
            <a:r>
              <a:rPr lang="en"/>
              <a:t>through the animation. </a:t>
            </a:r>
            <a:br>
              <a:rPr lang="en"/>
            </a:br>
            <a:r>
              <a:rPr lang="en"/>
              <a:t>Keep Chase.py open and try and link what I am showing you back to code. </a:t>
            </a:r>
            <a:br>
              <a:rPr lang="en"/>
            </a:br>
            <a:r>
              <a:rPr lang="en"/>
              <a:t>You can see we have a neopixel strip being represented on the screen. </a:t>
            </a:r>
            <a:br>
              <a:rPr lang="en"/>
            </a:br>
            <a:r>
              <a:rPr lang="en"/>
              <a:t>Each neopixel has an address or index, just like our real neopixels. </a:t>
            </a:r>
            <a:br>
              <a:rPr lang="en"/>
            </a:br>
            <a:r>
              <a:rPr lang="en"/>
              <a:t>We display 10 values here, and indicate using the … character that this strip could be far longer. </a:t>
            </a:r>
            <a:br>
              <a:rPr lang="en"/>
            </a:b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cac8cfa830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cac8cfa830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a:t>
            </a:r>
            <a:r>
              <a:rPr lang="en"/>
              <a:t> start in the first step of our outer loop, where j =0. </a:t>
            </a:r>
            <a:br>
              <a:rPr lang="en"/>
            </a:br>
            <a:r>
              <a:rPr lang="en"/>
              <a:t>We loop over every element in the NeoPixel array and ask, is i equal to j?</a:t>
            </a:r>
            <a:br>
              <a:rPr lang="en"/>
            </a:br>
            <a:r>
              <a:rPr b="1" lang="en"/>
              <a:t>Question: </a:t>
            </a:r>
            <a:r>
              <a:rPr lang="en"/>
              <a:t>if it is, </a:t>
            </a:r>
            <a:r>
              <a:rPr lang="en"/>
              <a:t>what</a:t>
            </a:r>
            <a:r>
              <a:rPr lang="en"/>
              <a:t> do we do? </a:t>
            </a:r>
            <a:br>
              <a:rPr lang="en"/>
            </a:br>
            <a:r>
              <a:rPr b="1" lang="en">
                <a:solidFill>
                  <a:schemeClr val="dk1"/>
                </a:solidFill>
              </a:rPr>
              <a:t>Question: </a:t>
            </a:r>
            <a:r>
              <a:rPr lang="en">
                <a:solidFill>
                  <a:schemeClr val="dk1"/>
                </a:solidFill>
              </a:rPr>
              <a:t>if it is not, what do we do? </a:t>
            </a:r>
            <a:br>
              <a:rPr lang="en">
                <a:solidFill>
                  <a:schemeClr val="dk1"/>
                </a:solidFill>
              </a:rPr>
            </a:br>
            <a:r>
              <a:rPr b="1" lang="en">
                <a:solidFill>
                  <a:schemeClr val="dk1"/>
                </a:solidFill>
              </a:rPr>
              <a:t>Question: </a:t>
            </a:r>
            <a:r>
              <a:rPr lang="en">
                <a:solidFill>
                  <a:schemeClr val="dk1"/>
                </a:solidFill>
              </a:rPr>
              <a:t>With j=0, do we set the value for the pixel at 0 to be on, or off?</a:t>
            </a:r>
            <a:endParaRPr>
              <a:solidFill>
                <a:schemeClr val="dk1"/>
              </a:solidFill>
            </a:endParaRPr>
          </a:p>
          <a:p>
            <a:pPr indent="0" lvl="0" marL="0" rtl="0" algn="l">
              <a:spcBef>
                <a:spcPts val="0"/>
              </a:spcBef>
              <a:spcAft>
                <a:spcPts val="0"/>
              </a:spcAft>
              <a:buNone/>
            </a:pPr>
            <a:r>
              <a:rPr b="1" lang="en">
                <a:solidFill>
                  <a:schemeClr val="dk1"/>
                </a:solidFill>
              </a:rPr>
              <a:t>CLICK</a:t>
            </a:r>
            <a:br>
              <a:rPr b="1" lang="en">
                <a:solidFill>
                  <a:schemeClr val="dk1"/>
                </a:solidFill>
              </a:rPr>
            </a:br>
            <a:r>
              <a:rPr lang="en">
                <a:solidFill>
                  <a:schemeClr val="dk1"/>
                </a:solidFill>
              </a:rPr>
              <a:t>Now, do we set the values 1 → NUMPIXEL to be on or off? </a:t>
            </a:r>
            <a:br>
              <a:rPr lang="en">
                <a:solidFill>
                  <a:schemeClr val="dk1"/>
                </a:solidFill>
              </a:rPr>
            </a:br>
            <a:r>
              <a:rPr lang="en">
                <a:solidFill>
                  <a:schemeClr val="dk1"/>
                </a:solidFill>
              </a:rPr>
              <a:t>The program goes through each and every value each time, but we will not. . </a:t>
            </a: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b0fd8110f0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1b0fd8110f0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we move to next frame in the animation, where j=1. </a:t>
            </a:r>
            <a:br>
              <a:rPr lang="en"/>
            </a:br>
            <a:r>
              <a:rPr b="1" lang="en"/>
              <a:t>Question: </a:t>
            </a:r>
            <a:r>
              <a:rPr lang="en"/>
              <a:t>Should pixel 0 be on or off? </a:t>
            </a:r>
            <a:br>
              <a:rPr lang="en"/>
            </a:br>
            <a:r>
              <a:rPr b="1" lang="en">
                <a:solidFill>
                  <a:schemeClr val="dk1"/>
                </a:solidFill>
              </a:rPr>
              <a:t>Question: </a:t>
            </a:r>
            <a:r>
              <a:rPr lang="en">
                <a:solidFill>
                  <a:schemeClr val="dk1"/>
                </a:solidFill>
              </a:rPr>
              <a:t>Should pixel 1 be on or off? </a:t>
            </a:r>
            <a:br>
              <a:rPr lang="en">
                <a:solidFill>
                  <a:schemeClr val="dk1"/>
                </a:solidFill>
              </a:rPr>
            </a:br>
            <a:r>
              <a:rPr b="1" lang="en">
                <a:solidFill>
                  <a:schemeClr val="dk1"/>
                </a:solidFill>
              </a:rPr>
              <a:t>Question: </a:t>
            </a:r>
            <a:r>
              <a:rPr lang="en">
                <a:solidFill>
                  <a:schemeClr val="dk1"/>
                </a:solidFill>
              </a:rPr>
              <a:t>Should pixels 2→NUMPIXELS be on or off? </a:t>
            </a:r>
            <a:br>
              <a:rPr lang="en">
                <a:solidFill>
                  <a:schemeClr val="dk1"/>
                </a:solidFill>
              </a:rPr>
            </a:b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1b0fd8110f0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b0fd8110f0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 think you all see where we are going with this, let’s skip ahead to the final frame of the animation where j=NUMPIXELS</a:t>
            </a:r>
            <a:br>
              <a:rPr lang="en">
                <a:solidFill>
                  <a:schemeClr val="dk1"/>
                </a:solidFill>
              </a:rPr>
            </a:br>
            <a:r>
              <a:rPr b="1" lang="en">
                <a:solidFill>
                  <a:schemeClr val="dk1"/>
                </a:solidFill>
              </a:rPr>
              <a:t>Question: </a:t>
            </a:r>
            <a:r>
              <a:rPr lang="en">
                <a:solidFill>
                  <a:schemeClr val="dk1"/>
                </a:solidFill>
              </a:rPr>
              <a:t>Should pixel 0 be on or off? </a:t>
            </a:r>
            <a:br>
              <a:rPr lang="en">
                <a:solidFill>
                  <a:schemeClr val="dk1"/>
                </a:solidFill>
              </a:rPr>
            </a:br>
            <a:r>
              <a:rPr b="1" lang="en">
                <a:solidFill>
                  <a:schemeClr val="dk1"/>
                </a:solidFill>
              </a:rPr>
              <a:t>Question: </a:t>
            </a:r>
            <a:r>
              <a:rPr lang="en">
                <a:solidFill>
                  <a:schemeClr val="dk1"/>
                </a:solidFill>
              </a:rPr>
              <a:t>Should pixel 1 be on or off? </a:t>
            </a:r>
            <a:br>
              <a:rPr lang="en">
                <a:solidFill>
                  <a:schemeClr val="dk1"/>
                </a:solidFill>
              </a:rPr>
            </a:br>
            <a:r>
              <a:rPr b="1" lang="en">
                <a:solidFill>
                  <a:schemeClr val="dk1"/>
                </a:solidFill>
              </a:rPr>
              <a:t>Question: </a:t>
            </a:r>
            <a:r>
              <a:rPr lang="en">
                <a:solidFill>
                  <a:schemeClr val="dk1"/>
                </a:solidFill>
              </a:rPr>
              <a:t>Should pixels 2→NUMPIXELS-1 be on or off?</a:t>
            </a:r>
            <a:br>
              <a:rPr lang="en">
                <a:solidFill>
                  <a:schemeClr val="dk1"/>
                </a:solidFill>
              </a:rPr>
            </a:br>
            <a:r>
              <a:rPr b="1" lang="en">
                <a:solidFill>
                  <a:schemeClr val="dk1"/>
                </a:solidFill>
              </a:rPr>
              <a:t>Question: </a:t>
            </a:r>
            <a:r>
              <a:rPr lang="en">
                <a:solidFill>
                  <a:schemeClr val="dk1"/>
                </a:solidFill>
              </a:rPr>
              <a:t>Should pixel NUMPIXELS be on or off? </a:t>
            </a:r>
            <a:br>
              <a:rPr lang="en">
                <a:solidFill>
                  <a:schemeClr val="dk1"/>
                </a:solidFill>
              </a:rPr>
            </a:b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b0fd8110f0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b0fd8110f0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br>
              <a:rPr lang="en"/>
            </a:br>
            <a:r>
              <a:rPr lang="en"/>
              <a:t>Remembering what we’ve just learned about loops, try and modify the code such that the chase runs in the opposite direction. </a:t>
            </a:r>
            <a:endParaRPr/>
          </a:p>
          <a:p>
            <a:pPr indent="0" lvl="0" marL="0" rtl="0" algn="l">
              <a:spcBef>
                <a:spcPts val="0"/>
              </a:spcBef>
              <a:spcAft>
                <a:spcPts val="0"/>
              </a:spcAft>
              <a:buNone/>
            </a:pPr>
            <a:r>
              <a:rPr lang="en"/>
              <a:t>If students get the solution, encourage them to try and make further modifications to make the chase run </a:t>
            </a:r>
            <a:r>
              <a:rPr lang="en"/>
              <a:t>faster or slower. </a:t>
            </a:r>
            <a:br>
              <a:rPr lang="en"/>
            </a:br>
            <a:r>
              <a:rPr b="1" lang="en"/>
              <a:t>Wait 5 minutes</a:t>
            </a:r>
            <a:br>
              <a:rPr lang="en"/>
            </a:br>
            <a:br>
              <a:rPr lang="en"/>
            </a:b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b0fd8110f0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b0fd8110f0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Try and think like an electrical engineer. </a:t>
            </a:r>
            <a:br>
              <a:rPr lang="en"/>
            </a:br>
            <a:r>
              <a:rPr lang="en"/>
              <a:t>Slow down time, and think of these operations the way the computer sees them. </a:t>
            </a:r>
            <a:br>
              <a:rPr lang="en"/>
            </a:br>
            <a:r>
              <a:rPr lang="en"/>
              <a:t>Think about the situation where we’ve just started and j=0. </a:t>
            </a:r>
            <a:br>
              <a:rPr lang="en"/>
            </a:br>
            <a:r>
              <a:rPr lang="en"/>
              <a:t>What code can we write that makes all the pixels off </a:t>
            </a:r>
            <a:r>
              <a:rPr lang="en"/>
              <a:t>except</a:t>
            </a:r>
            <a:r>
              <a:rPr lang="en"/>
              <a:t> the one at the very end, where i=numpixels?</a:t>
            </a:r>
            <a:br>
              <a:rPr lang="en"/>
            </a:br>
            <a:r>
              <a:rPr lang="en"/>
              <a:t>If you’ve got that, move on the the next frame where j=1 and we want to get the pixel at i=numpixels-1 to turn on. </a:t>
            </a:r>
            <a:endParaRPr/>
          </a:p>
          <a:p>
            <a:pPr indent="0" lvl="0" marL="0" rtl="0" algn="l">
              <a:spcBef>
                <a:spcPts val="0"/>
              </a:spcBef>
              <a:spcAft>
                <a:spcPts val="0"/>
              </a:spcAft>
              <a:buNone/>
            </a:pPr>
            <a:r>
              <a:rPr b="1" lang="en"/>
              <a:t>Wait 5 minutes</a:t>
            </a:r>
            <a:endParaRPr b="1"/>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b0fd8110f0_0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b0fd8110f0_0_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first, and simplest program we are going to be working with today is a script called Solid. </a:t>
            </a:r>
            <a:endParaRPr/>
          </a:p>
          <a:p>
            <a:pPr indent="0" lvl="0" marL="0" rtl="0" algn="l">
              <a:spcBef>
                <a:spcPts val="0"/>
              </a:spcBef>
              <a:spcAft>
                <a:spcPts val="0"/>
              </a:spcAft>
              <a:buNone/>
            </a:pPr>
            <a:r>
              <a:rPr lang="en"/>
              <a:t>All of the scripts we work with will have the .py file extension, because they’re all python scripts.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b0fd8110f0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b0fd8110f0_0_2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the solution here is to instead color the pixel that’s equal to (numpixels-j)</a:t>
            </a:r>
            <a:br>
              <a:rPr lang="en"/>
            </a:br>
            <a:r>
              <a:rPr lang="en"/>
              <a:t>So when j=0, we color the pixel at numpixel</a:t>
            </a:r>
            <a:br>
              <a:rPr lang="en"/>
            </a:br>
            <a:r>
              <a:rPr lang="en"/>
              <a:t>When j=1 we color the pixel at numpixel-1</a:t>
            </a:r>
            <a:br>
              <a:rPr lang="en"/>
            </a:br>
            <a:r>
              <a:rPr b="1" lang="en"/>
              <a:t>Question: </a:t>
            </a:r>
            <a:r>
              <a:rPr lang="en"/>
              <a:t>When j=2, which pixel do we color? </a:t>
            </a:r>
            <a:endParaRPr/>
          </a:p>
          <a:p>
            <a:pPr indent="0" lvl="0" marL="0" rtl="0" algn="l">
              <a:spcBef>
                <a:spcPts val="0"/>
              </a:spcBef>
              <a:spcAft>
                <a:spcPts val="0"/>
              </a:spcAft>
              <a:buClr>
                <a:schemeClr val="dk1"/>
              </a:buClr>
              <a:buSzPts val="1100"/>
              <a:buFont typeface="Arial"/>
              <a:buNone/>
            </a:pPr>
            <a:r>
              <a:rPr b="1" lang="en">
                <a:solidFill>
                  <a:schemeClr val="dk1"/>
                </a:solidFill>
              </a:rPr>
              <a:t>Question: </a:t>
            </a:r>
            <a:r>
              <a:rPr lang="en">
                <a:solidFill>
                  <a:schemeClr val="dk1"/>
                </a:solidFill>
              </a:rPr>
              <a:t>When j=NUMPIXEL, which pixel do we color?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cac8cfa830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cac8cfa830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1b0e7575b5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1b0e7575b5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first command moves us into the NeoPixel folder</a:t>
            </a:r>
            <a:br>
              <a:rPr lang="en"/>
            </a:br>
            <a:r>
              <a:rPr lang="en"/>
              <a:t>The second command runs the Solid script in python as the root user. </a:t>
            </a:r>
            <a:br>
              <a:rPr lang="en"/>
            </a:br>
            <a:r>
              <a:rPr b="1" lang="en"/>
              <a:t>Ask </a:t>
            </a:r>
            <a:r>
              <a:rPr b="1" lang="en"/>
              <a:t>students</a:t>
            </a:r>
            <a:r>
              <a:rPr b="1" lang="en"/>
              <a:t> to run the script</a:t>
            </a:r>
            <a:br>
              <a:rPr b="1" lang="en"/>
            </a:br>
            <a:r>
              <a:rPr b="1" lang="en"/>
              <a:t>Question: What does the program do?</a:t>
            </a:r>
            <a:r>
              <a:rPr lang="en"/>
              <a:t> </a:t>
            </a:r>
            <a:br>
              <a:rPr lang="en"/>
            </a:br>
            <a:r>
              <a:rPr lang="en"/>
              <a:t>It turns on the LEDs to full white and leaves them there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b0e7575b5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b0e7575b5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We’re going to step line by line through this code, and the goal is to have a basic understanding of what every single line does. </a:t>
            </a:r>
            <a:br>
              <a:rPr lang="en"/>
            </a:br>
            <a:r>
              <a:rPr lang="en"/>
              <a:t>Ask questions if something doesn’t make sense to you. </a:t>
            </a:r>
            <a:br>
              <a:rPr b="1" lang="en"/>
            </a:br>
            <a:br>
              <a:rPr b="1" lang="en"/>
            </a:br>
            <a:r>
              <a:rPr b="1" lang="en"/>
              <a:t>Imports:</a:t>
            </a:r>
            <a:br>
              <a:rPr lang="en"/>
            </a:br>
            <a:r>
              <a:rPr lang="en"/>
              <a:t>The first three lines are import statements, they link to code that other people have written for us, and save us lots of time and energy. </a:t>
            </a:r>
            <a:br>
              <a:rPr lang="en"/>
            </a:br>
            <a:r>
              <a:rPr lang="en"/>
              <a:t>In Python, we call these files full of code that others have written for us ‘packages’ </a:t>
            </a:r>
            <a:br>
              <a:rPr lang="en"/>
            </a:br>
            <a:endParaRPr/>
          </a:p>
          <a:p>
            <a:pPr indent="0" lvl="0" marL="0" rtl="0" algn="l">
              <a:spcBef>
                <a:spcPts val="0"/>
              </a:spcBef>
              <a:spcAft>
                <a:spcPts val="0"/>
              </a:spcAft>
              <a:buNone/>
            </a:pPr>
            <a:r>
              <a:rPr b="1" lang="en"/>
              <a:t>n</a:t>
            </a:r>
            <a:r>
              <a:rPr b="1" lang="en"/>
              <a:t>eopixel</a:t>
            </a:r>
            <a:r>
              <a:rPr lang="en"/>
              <a:t> is a package specifically written to control the low level communications (PWM) between the LED strip and the Raspberry Pi</a:t>
            </a:r>
            <a:br>
              <a:rPr lang="en"/>
            </a:br>
            <a:r>
              <a:rPr b="1" lang="en"/>
              <a:t>b</a:t>
            </a:r>
            <a:r>
              <a:rPr b="1" lang="en"/>
              <a:t>oard</a:t>
            </a:r>
            <a:r>
              <a:rPr lang="en"/>
              <a:t> is a package that allows to work with the row of GPIO header pins on the Raspberry Pi, and NeoPixel uses it. </a:t>
            </a:r>
            <a:br>
              <a:rPr lang="en"/>
            </a:br>
            <a:r>
              <a:rPr lang="en"/>
              <a:t>These are the same pins we brought out to screw terminals using our hat.</a:t>
            </a:r>
            <a:br>
              <a:rPr lang="en"/>
            </a:br>
            <a:br>
              <a:rPr lang="en"/>
            </a:br>
            <a:r>
              <a:rPr b="1" lang="en"/>
              <a:t>Variable</a:t>
            </a:r>
            <a:r>
              <a:rPr b="1" lang="en"/>
              <a:t> Defintions:</a:t>
            </a:r>
            <a:br>
              <a:rPr lang="en"/>
            </a:br>
            <a:r>
              <a:rPr lang="en"/>
              <a:t>Here we create a few new variables, these are locations in the computer’s memory where we can store all kinds of values. </a:t>
            </a:r>
            <a:br>
              <a:rPr lang="en"/>
            </a:br>
            <a:br>
              <a:rPr lang="en"/>
            </a:br>
            <a:r>
              <a:rPr b="1" lang="en"/>
              <a:t>NUMPIXELS - </a:t>
            </a:r>
            <a:r>
              <a:rPr lang="en"/>
              <a:t>represents the number of individual LEDs that we are telling the program are in the NeoPixel strip. In this case, it’s 30 pixels. </a:t>
            </a:r>
            <a:br>
              <a:rPr lang="en"/>
            </a:br>
            <a:r>
              <a:rPr b="1" lang="en"/>
              <a:t>pixels </a:t>
            </a:r>
            <a:r>
              <a:rPr lang="en"/>
              <a:t>- A structure in memory that holds the state of all the NeoPixel LEDs, as well as provide functions that control them. </a:t>
            </a:r>
            <a:br>
              <a:rPr lang="en"/>
            </a:br>
            <a:r>
              <a:rPr lang="en"/>
              <a:t>We pass three arguments to the constructor of this class: </a:t>
            </a:r>
            <a:br>
              <a:rPr lang="en"/>
            </a:br>
            <a:r>
              <a:rPr lang="en"/>
              <a:t>            the pin that the PWM wire is connected to</a:t>
            </a:r>
            <a:br>
              <a:rPr lang="en"/>
            </a:br>
            <a:r>
              <a:rPr lang="en"/>
              <a:t>	the number of pixels</a:t>
            </a:r>
            <a:br>
              <a:rPr lang="en"/>
            </a:br>
            <a:r>
              <a:rPr lang="en"/>
              <a:t>	whether or not the function should write to the pixels without </a:t>
            </a:r>
            <a:r>
              <a:rPr lang="en"/>
              <a:t>explicitly</a:t>
            </a:r>
            <a:r>
              <a:rPr lang="en"/>
              <a:t> being told to.</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c</a:t>
            </a:r>
            <a:r>
              <a:rPr b="1" lang="en"/>
              <a:t>olor </a:t>
            </a:r>
            <a:r>
              <a:rPr lang="en"/>
              <a:t>- a [red, green, blue] array that represents a color. In this case, it’s white. </a:t>
            </a:r>
            <a:br>
              <a:rPr b="1" lang="en"/>
            </a:br>
            <a:br>
              <a:rPr b="1" lang="en"/>
            </a:br>
            <a:r>
              <a:rPr b="1" lang="en"/>
              <a:t>For Loop:</a:t>
            </a:r>
            <a:br>
              <a:rPr b="1" lang="en"/>
            </a:br>
            <a:r>
              <a:rPr lang="en"/>
              <a:t>Loops are among the most common tools in programming. </a:t>
            </a:r>
            <a:br>
              <a:rPr lang="en"/>
            </a:br>
            <a:r>
              <a:rPr lang="en"/>
              <a:t>This loop says that for every number in the range from 0→NUMPIXELS (0 → 30) it will do whatever is inside the loop. </a:t>
            </a:r>
            <a:br>
              <a:rPr lang="en"/>
            </a:br>
            <a:r>
              <a:rPr lang="en">
                <a:solidFill>
                  <a:schemeClr val="dk1"/>
                </a:solidFill>
              </a:rPr>
              <a:t>In python, being ‘inside’ something, means to be indented underneath it. </a:t>
            </a:r>
            <a:br>
              <a:rPr lang="en">
                <a:solidFill>
                  <a:schemeClr val="dk1"/>
                </a:solidFill>
              </a:rPr>
            </a:br>
            <a:r>
              <a:rPr lang="en"/>
              <a:t>Inside the loop, we set the element of pixels at the specified index </a:t>
            </a:r>
            <a:r>
              <a:rPr lang="en">
                <a:solidFill>
                  <a:schemeClr val="dk1"/>
                </a:solidFill>
              </a:rPr>
              <a:t> (0 → 30)</a:t>
            </a:r>
            <a:r>
              <a:rPr lang="en"/>
              <a:t> to be the value we </a:t>
            </a:r>
            <a:r>
              <a:rPr lang="en"/>
              <a:t>defined</a:t>
            </a:r>
            <a:r>
              <a:rPr lang="en"/>
              <a:t> as color. </a:t>
            </a:r>
            <a:br>
              <a:rPr lang="en"/>
            </a:br>
            <a:r>
              <a:rPr lang="en"/>
              <a:t>	i=0, pixel a position 0 = color</a:t>
            </a:r>
            <a:br>
              <a:rPr lang="en"/>
            </a:br>
            <a:r>
              <a:rPr lang="en"/>
              <a:t>	i=1 pixel at position 1 = color</a:t>
            </a:r>
            <a:br>
              <a:rPr lang="en"/>
            </a:br>
            <a:r>
              <a:rPr lang="en"/>
              <a:t>	</a:t>
            </a:r>
            <a:r>
              <a:rPr lang="en"/>
              <a:t>e</a:t>
            </a:r>
            <a:r>
              <a:rPr lang="en"/>
              <a:t>tc . </a:t>
            </a:r>
            <a:br>
              <a:rPr lang="en"/>
            </a:br>
            <a:r>
              <a:rPr lang="en"/>
              <a:t>This loop statement has one line of python code inside it. </a:t>
            </a:r>
            <a:br>
              <a:rPr lang="en"/>
            </a:br>
            <a:r>
              <a:rPr lang="en"/>
              <a:t>Finally, we call the function pixels.show() which actually writes all the values we have defined in the pixels data structure to the physical LED strip. </a:t>
            </a:r>
            <a:br>
              <a:rPr lang="en"/>
            </a:br>
            <a:br>
              <a:rPr lang="en"/>
            </a:br>
            <a:r>
              <a:rPr b="1" lang="en"/>
              <a:t>Questions:</a:t>
            </a:r>
            <a:br>
              <a:rPr lang="en"/>
            </a:br>
            <a:r>
              <a:rPr lang="en"/>
              <a:t>Since this may well be not only your first time working with programming in general but also python specifically, and since this is very likely your first time working with neopixels; let take a moment for the questions you </a:t>
            </a:r>
            <a:r>
              <a:rPr lang="en"/>
              <a:t>might</a:t>
            </a:r>
            <a:r>
              <a:rPr lang="en"/>
              <a:t> think are too dumb to ask. The goal here should be to understand </a:t>
            </a:r>
            <a:r>
              <a:rPr lang="en"/>
              <a:t>absolutely every line of this code to a place you feel comfortable that you know what everything does. </a:t>
            </a:r>
            <a:br>
              <a:rPr lang="en"/>
            </a:br>
            <a:br>
              <a:rPr lang="en"/>
            </a:br>
            <a:br>
              <a:rPr lang="en"/>
            </a:br>
            <a:br>
              <a:rPr lang="en"/>
            </a:b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b0fd8110f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b0fd8110f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Feel free to repeat this step multiple times to experiment with the way that colors are </a:t>
            </a:r>
            <a:r>
              <a:rPr lang="en"/>
              <a:t>defined</a:t>
            </a:r>
            <a:r>
              <a:rPr lang="en"/>
              <a:t> in RGB. </a:t>
            </a:r>
            <a:br>
              <a:rPr b="1" lang="en"/>
            </a:br>
            <a:r>
              <a:rPr b="1" lang="en"/>
              <a:t>Question:</a:t>
            </a:r>
            <a:r>
              <a:rPr lang="en"/>
              <a:t> What would you put in to make red, green, or blue respectively?</a:t>
            </a:r>
            <a:br>
              <a:rPr lang="en"/>
            </a:br>
            <a:r>
              <a:rPr b="1" lang="en"/>
              <a:t>Q</a:t>
            </a:r>
            <a:r>
              <a:rPr b="1" lang="en"/>
              <a:t>uestion</a:t>
            </a:r>
            <a:r>
              <a:rPr b="1" lang="en"/>
              <a:t>:</a:t>
            </a:r>
            <a:r>
              <a:rPr lang="en"/>
              <a:t> What would you enter to have the LEDS remain white, but shine at half their maximum brightness?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b0fd8110f0_0_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b0fd8110f0_0_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We’re going to move on the the next program, called change.py and I won’t tell you </a:t>
            </a:r>
            <a:r>
              <a:rPr lang="en"/>
              <a:t>anything more about it yet.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b0fd8110f0_0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b0fd8110f0_0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Ask students to run the program</a:t>
            </a:r>
            <a:br>
              <a:rPr lang="en"/>
            </a:br>
            <a:br>
              <a:rPr lang="en"/>
            </a:br>
            <a:r>
              <a:rPr b="1" lang="en"/>
              <a:t>Question: </a:t>
            </a:r>
            <a:r>
              <a:rPr lang="en"/>
              <a:t>What does this program do?</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b0fd8110f0_0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b0fd8110f0_0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this program, we once again have a similar first few lines as solid.py</a:t>
            </a:r>
            <a:br>
              <a:rPr lang="en"/>
            </a:br>
            <a:r>
              <a:rPr lang="en"/>
              <a:t>This time we also add the package time, which has several clock-like functions</a:t>
            </a:r>
            <a:br>
              <a:rPr lang="en"/>
            </a:br>
            <a:r>
              <a:rPr lang="en"/>
              <a:t>But unlike what we did in Solid.py, this time we define a collection (also known as an array) of colors, so we name the variable colors (plural) instead of color. </a:t>
            </a:r>
            <a:br>
              <a:rPr lang="en"/>
            </a:br>
            <a:r>
              <a:rPr lang="en"/>
              <a:t>Note that each line represents a unique color, and lines are separated by commas. The entire structure is bounded by a set of square brackets. </a:t>
            </a:r>
            <a:br>
              <a:rPr lang="en"/>
            </a:br>
            <a:r>
              <a:rPr lang="en"/>
              <a:t>Red</a:t>
            </a:r>
            <a:br>
              <a:rPr lang="en"/>
            </a:br>
            <a:r>
              <a:rPr b="1" lang="en"/>
              <a:t>(ask)</a:t>
            </a:r>
            <a:r>
              <a:rPr lang="en"/>
              <a:t> Green</a:t>
            </a:r>
            <a:br>
              <a:rPr lang="en"/>
            </a:br>
            <a:r>
              <a:rPr b="1" lang="en"/>
              <a:t>(</a:t>
            </a:r>
            <a:r>
              <a:rPr b="1" lang="en"/>
              <a:t>ask)</a:t>
            </a:r>
            <a:r>
              <a:rPr lang="en"/>
              <a:t> Blue</a:t>
            </a:r>
            <a:br>
              <a:rPr lang="en"/>
            </a:br>
            <a:r>
              <a:rPr lang="en"/>
              <a:t>Cyan,</a:t>
            </a:r>
            <a:br>
              <a:rPr lang="en"/>
            </a:br>
            <a:r>
              <a:rPr b="1" lang="en"/>
              <a:t>(ask)</a:t>
            </a:r>
            <a:r>
              <a:rPr lang="en"/>
              <a:t> Purple, </a:t>
            </a:r>
            <a:br>
              <a:rPr lang="en"/>
            </a:br>
            <a:r>
              <a:rPr b="1" lang="en"/>
              <a:t>(ask) </a:t>
            </a:r>
            <a:r>
              <a:rPr lang="en"/>
              <a:t>Yellow</a:t>
            </a:r>
            <a:endParaRPr/>
          </a:p>
          <a:p>
            <a:pPr indent="0" lvl="0" marL="0" rtl="0" algn="l">
              <a:spcBef>
                <a:spcPts val="0"/>
              </a:spcBef>
              <a:spcAft>
                <a:spcPts val="0"/>
              </a:spcAft>
              <a:buNone/>
            </a:pPr>
            <a:r>
              <a:rPr lang="en"/>
              <a:t>We then enter a double loop, where for each element in colors, we go </a:t>
            </a:r>
            <a:r>
              <a:rPr lang="en"/>
              <a:t>into</a:t>
            </a:r>
            <a:r>
              <a:rPr lang="en"/>
              <a:t> another loop and set every element of the array to that color. </a:t>
            </a:r>
            <a:br>
              <a:rPr lang="en"/>
            </a:br>
            <a:r>
              <a:rPr lang="en"/>
              <a:t>We then wait 1 second </a:t>
            </a:r>
            <a:r>
              <a:rPr lang="en"/>
              <a:t>before moving on to the next color, using the sleep function from the time package.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b0fd8110f0_0_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b0fd8110f0_0_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Hint: what state are the LEDs in when the program finishes currently?</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NeoPixel Programming</a:t>
            </a:r>
            <a:endParaRPr/>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Learning to Control The LEDs with Code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Solution Change.py</a:t>
            </a:r>
            <a:endParaRPr/>
          </a:p>
        </p:txBody>
      </p:sp>
      <p:pic>
        <p:nvPicPr>
          <p:cNvPr id="120" name="Google Shape;120;p22"/>
          <p:cNvPicPr preferRelativeResize="0"/>
          <p:nvPr/>
        </p:nvPicPr>
        <p:blipFill rotWithShape="1">
          <a:blip r:embed="rId3">
            <a:alphaModFix/>
          </a:blip>
          <a:srcRect b="30623" l="17373" r="34871" t="22601"/>
          <a:stretch/>
        </p:blipFill>
        <p:spPr>
          <a:xfrm>
            <a:off x="1405525" y="1017725"/>
            <a:ext cx="6028024" cy="3690074"/>
          </a:xfrm>
          <a:prstGeom prst="rect">
            <a:avLst/>
          </a:prstGeom>
          <a:noFill/>
          <a:ln cap="flat" cmpd="sng" w="38100">
            <a:solidFill>
              <a:srgbClr val="000000"/>
            </a:solidFill>
            <a:prstDash val="solid"/>
            <a:round/>
            <a:headEnd len="sm" w="sm" type="none"/>
            <a:tailEnd len="sm" w="sm" type="none"/>
          </a:ln>
        </p:spPr>
      </p:pic>
      <p:sp>
        <p:nvSpPr>
          <p:cNvPr id="121" name="Google Shape;121;p22"/>
          <p:cNvSpPr/>
          <p:nvPr/>
        </p:nvSpPr>
        <p:spPr>
          <a:xfrm>
            <a:off x="2819600" y="3207050"/>
            <a:ext cx="523200" cy="352200"/>
          </a:xfrm>
          <a:prstGeom prst="leftArrow">
            <a:avLst>
              <a:gd fmla="val 50000" name="adj1"/>
              <a:gd fmla="val 50000" name="adj2"/>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3"/>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Chase</a:t>
            </a:r>
            <a:r>
              <a:rPr lang="en"/>
              <a:t>.py</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Running Chase.py</a:t>
            </a:r>
            <a:endParaRPr/>
          </a:p>
          <a:p>
            <a:pPr indent="0" lvl="0" marL="0" rtl="0" algn="l">
              <a:spcBef>
                <a:spcPts val="0"/>
              </a:spcBef>
              <a:spcAft>
                <a:spcPts val="0"/>
              </a:spcAft>
              <a:buNone/>
            </a:pPr>
            <a:r>
              <a:t/>
            </a:r>
            <a:endParaRPr/>
          </a:p>
        </p:txBody>
      </p:sp>
      <p:sp>
        <p:nvSpPr>
          <p:cNvPr id="132" name="Google Shape;132;p24"/>
          <p:cNvSpPr/>
          <p:nvPr/>
        </p:nvSpPr>
        <p:spPr>
          <a:xfrm>
            <a:off x="2935050" y="2130300"/>
            <a:ext cx="3273900" cy="882900"/>
          </a:xfrm>
          <a:prstGeom prst="rect">
            <a:avLst/>
          </a:prstGeom>
          <a:solidFill>
            <a:srgbClr val="434343"/>
          </a:solidFill>
          <a:ln cap="flat" cmpd="sng" w="38100">
            <a:solidFill>
              <a:srgbClr val="6FA8D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4A86E8"/>
                </a:solidFill>
              </a:rPr>
              <a:t>$</a:t>
            </a:r>
            <a:r>
              <a:rPr lang="en" sz="2000">
                <a:solidFill>
                  <a:srgbClr val="00FF00"/>
                </a:solidFill>
              </a:rPr>
              <a:t> </a:t>
            </a:r>
            <a:r>
              <a:rPr b="1" lang="en" sz="2000">
                <a:solidFill>
                  <a:srgbClr val="00FF00"/>
                </a:solidFill>
              </a:rPr>
              <a:t>sudo python3 Chase.py</a:t>
            </a:r>
            <a:br>
              <a:rPr b="1" lang="en" sz="2000">
                <a:solidFill>
                  <a:srgbClr val="00FF00"/>
                </a:solidFill>
              </a:rPr>
            </a:br>
            <a:r>
              <a:rPr lang="en" sz="2000">
                <a:solidFill>
                  <a:srgbClr val="4A86E8"/>
                </a:solidFill>
              </a:rPr>
              <a:t>c</a:t>
            </a:r>
            <a:r>
              <a:rPr lang="en" sz="2000">
                <a:solidFill>
                  <a:srgbClr val="4A86E8"/>
                </a:solidFill>
              </a:rPr>
              <a:t>trl+c to exit</a:t>
            </a:r>
            <a:endParaRPr sz="2000">
              <a:solidFill>
                <a:srgbClr val="4A86E8"/>
              </a:solidFill>
            </a:endParaRPr>
          </a:p>
          <a:p>
            <a:pPr indent="0" lvl="0" marL="0" rtl="0" algn="l">
              <a:spcBef>
                <a:spcPts val="0"/>
              </a:spcBef>
              <a:spcAft>
                <a:spcPts val="0"/>
              </a:spcAft>
              <a:buNone/>
            </a:pPr>
            <a:r>
              <a:t/>
            </a:r>
            <a:endParaRPr>
              <a:solidFill>
                <a:srgbClr val="00FF00"/>
              </a:solidFill>
            </a:endParaRPr>
          </a:p>
        </p:txBody>
      </p:sp>
      <p:sp>
        <p:nvSpPr>
          <p:cNvPr id="133" name="Google Shape;133;p24"/>
          <p:cNvSpPr txBox="1"/>
          <p:nvPr/>
        </p:nvSpPr>
        <p:spPr>
          <a:xfrm>
            <a:off x="345200" y="1412775"/>
            <a:ext cx="8487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Open the Terminal Window and type the following commands:</a:t>
            </a:r>
            <a:endParaRPr>
              <a:solidFill>
                <a:schemeClr val="dk1"/>
              </a:solidFill>
              <a:latin typeface="Average"/>
              <a:ea typeface="Average"/>
              <a:cs typeface="Average"/>
              <a:sym typeface="Average"/>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id="138" name="Google Shape;138;p25"/>
          <p:cNvPicPr preferRelativeResize="0"/>
          <p:nvPr/>
        </p:nvPicPr>
        <p:blipFill rotWithShape="1">
          <a:blip r:embed="rId3">
            <a:alphaModFix/>
          </a:blip>
          <a:srcRect b="38121" l="17430" r="35676" t="23078"/>
          <a:stretch/>
        </p:blipFill>
        <p:spPr>
          <a:xfrm>
            <a:off x="966275" y="1146325"/>
            <a:ext cx="7211452" cy="3729051"/>
          </a:xfrm>
          <a:prstGeom prst="rect">
            <a:avLst/>
          </a:prstGeom>
          <a:noFill/>
          <a:ln cap="flat" cmpd="sng" w="38100">
            <a:solidFill>
              <a:srgbClr val="000000"/>
            </a:solidFill>
            <a:prstDash val="solid"/>
            <a:round/>
            <a:headEnd len="sm" w="sm" type="none"/>
            <a:tailEnd len="sm" w="sm" type="none"/>
          </a:ln>
        </p:spPr>
      </p:pic>
      <p:sp>
        <p:nvSpPr>
          <p:cNvPr id="139" name="Google Shape;139;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Understanding </a:t>
            </a:r>
            <a:r>
              <a:rPr lang="en"/>
              <a:t>Chase.py</a:t>
            </a:r>
            <a:endParaRPr/>
          </a:p>
        </p:txBody>
      </p:sp>
      <p:grpSp>
        <p:nvGrpSpPr>
          <p:cNvPr id="140" name="Google Shape;140;p25"/>
          <p:cNvGrpSpPr/>
          <p:nvPr/>
        </p:nvGrpSpPr>
        <p:grpSpPr>
          <a:xfrm>
            <a:off x="1835328" y="3273925"/>
            <a:ext cx="5085004" cy="911825"/>
            <a:chOff x="1835450" y="3145325"/>
            <a:chExt cx="4699200" cy="911825"/>
          </a:xfrm>
        </p:grpSpPr>
        <p:sp>
          <p:nvSpPr>
            <p:cNvPr id="141" name="Google Shape;141;p25"/>
            <p:cNvSpPr/>
            <p:nvPr/>
          </p:nvSpPr>
          <p:spPr>
            <a:xfrm>
              <a:off x="1835450" y="3145325"/>
              <a:ext cx="4699200" cy="900000"/>
            </a:xfrm>
            <a:prstGeom prst="bracePair">
              <a:avLst/>
            </a:prstGeom>
            <a:noFill/>
            <a:ln cap="flat" cmpd="sng" w="38100">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5"/>
            <p:cNvSpPr/>
            <p:nvPr/>
          </p:nvSpPr>
          <p:spPr>
            <a:xfrm>
              <a:off x="2571925" y="3320650"/>
              <a:ext cx="3670500" cy="736500"/>
            </a:xfrm>
            <a:prstGeom prst="bracePair">
              <a:avLst/>
            </a:prstGeom>
            <a:noFill/>
            <a:ln cap="flat" cmpd="sng" w="38100">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1000"/>
                                        <p:tgtEl>
                                          <p:spTgt spid="1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Understanding Chase.py</a:t>
            </a:r>
            <a:endParaRPr/>
          </a:p>
          <a:p>
            <a:pPr indent="0" lvl="0" marL="0" rtl="0" algn="l">
              <a:spcBef>
                <a:spcPts val="0"/>
              </a:spcBef>
              <a:spcAft>
                <a:spcPts val="0"/>
              </a:spcAft>
              <a:buNone/>
            </a:pPr>
            <a:r>
              <a:t/>
            </a:r>
            <a:endParaRPr/>
          </a:p>
        </p:txBody>
      </p:sp>
      <p:sp>
        <p:nvSpPr>
          <p:cNvPr id="148" name="Google Shape;148;p26"/>
          <p:cNvSpPr/>
          <p:nvPr/>
        </p:nvSpPr>
        <p:spPr>
          <a:xfrm>
            <a:off x="953500" y="2067025"/>
            <a:ext cx="6063900" cy="640800"/>
          </a:xfrm>
          <a:prstGeom prst="rect">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6"/>
          <p:cNvSpPr/>
          <p:nvPr/>
        </p:nvSpPr>
        <p:spPr>
          <a:xfrm>
            <a:off x="170145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6"/>
          <p:cNvSpPr/>
          <p:nvPr/>
        </p:nvSpPr>
        <p:spPr>
          <a:xfrm>
            <a:off x="2314075"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6"/>
          <p:cNvSpPr/>
          <p:nvPr/>
        </p:nvSpPr>
        <p:spPr>
          <a:xfrm>
            <a:off x="292670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6"/>
          <p:cNvSpPr/>
          <p:nvPr/>
        </p:nvSpPr>
        <p:spPr>
          <a:xfrm>
            <a:off x="3539325"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6"/>
          <p:cNvSpPr/>
          <p:nvPr/>
        </p:nvSpPr>
        <p:spPr>
          <a:xfrm>
            <a:off x="415195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6"/>
          <p:cNvSpPr/>
          <p:nvPr/>
        </p:nvSpPr>
        <p:spPr>
          <a:xfrm>
            <a:off x="4764575"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6"/>
          <p:cNvSpPr/>
          <p:nvPr/>
        </p:nvSpPr>
        <p:spPr>
          <a:xfrm>
            <a:off x="537720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6"/>
          <p:cNvSpPr/>
          <p:nvPr/>
        </p:nvSpPr>
        <p:spPr>
          <a:xfrm>
            <a:off x="595370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6"/>
          <p:cNvSpPr/>
          <p:nvPr/>
        </p:nvSpPr>
        <p:spPr>
          <a:xfrm>
            <a:off x="653020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6"/>
          <p:cNvSpPr txBox="1"/>
          <p:nvPr/>
        </p:nvSpPr>
        <p:spPr>
          <a:xfrm>
            <a:off x="953500" y="2707825"/>
            <a:ext cx="724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  i=0          i=1         i=2          i=3       i=4       i=5        i=6        i=7         i=8        i=9            i=</a:t>
            </a:r>
            <a:r>
              <a:rPr lang="en" sz="800">
                <a:solidFill>
                  <a:schemeClr val="dk1"/>
                </a:solidFill>
                <a:latin typeface="Average"/>
                <a:ea typeface="Average"/>
                <a:cs typeface="Average"/>
                <a:sym typeface="Average"/>
              </a:rPr>
              <a:t>NUMPIXELS</a:t>
            </a:r>
            <a:endParaRPr sz="800">
              <a:solidFill>
                <a:schemeClr val="dk1"/>
              </a:solidFill>
              <a:latin typeface="Average"/>
              <a:ea typeface="Average"/>
              <a:cs typeface="Average"/>
              <a:sym typeface="Average"/>
            </a:endParaRPr>
          </a:p>
        </p:txBody>
      </p:sp>
      <p:sp>
        <p:nvSpPr>
          <p:cNvPr id="159" name="Google Shape;159;p26"/>
          <p:cNvSpPr txBox="1"/>
          <p:nvPr/>
        </p:nvSpPr>
        <p:spPr>
          <a:xfrm>
            <a:off x="3281925" y="1480475"/>
            <a:ext cx="8211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verage"/>
                <a:ea typeface="Average"/>
                <a:cs typeface="Average"/>
                <a:sym typeface="Average"/>
              </a:rPr>
              <a:t>j=0</a:t>
            </a:r>
            <a:endParaRPr sz="2000">
              <a:solidFill>
                <a:schemeClr val="dk1"/>
              </a:solidFill>
              <a:latin typeface="Average"/>
              <a:ea typeface="Average"/>
              <a:cs typeface="Average"/>
              <a:sym typeface="Average"/>
            </a:endParaRPr>
          </a:p>
        </p:txBody>
      </p:sp>
      <p:sp>
        <p:nvSpPr>
          <p:cNvPr id="160" name="Google Shape;160;p26"/>
          <p:cNvSpPr/>
          <p:nvPr/>
        </p:nvSpPr>
        <p:spPr>
          <a:xfrm>
            <a:off x="7350425" y="2067025"/>
            <a:ext cx="595500" cy="640800"/>
          </a:xfrm>
          <a:prstGeom prst="rect">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6"/>
          <p:cNvSpPr/>
          <p:nvPr/>
        </p:nvSpPr>
        <p:spPr>
          <a:xfrm>
            <a:off x="7495025"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6"/>
          <p:cNvSpPr txBox="1"/>
          <p:nvPr/>
        </p:nvSpPr>
        <p:spPr>
          <a:xfrm>
            <a:off x="6755300" y="2234275"/>
            <a:ext cx="8211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verage"/>
                <a:ea typeface="Average"/>
                <a:cs typeface="Average"/>
                <a:sym typeface="Average"/>
              </a:rPr>
              <a:t>…</a:t>
            </a:r>
            <a:endParaRPr sz="2000">
              <a:solidFill>
                <a:schemeClr val="dk1"/>
              </a:solidFill>
              <a:latin typeface="Average"/>
              <a:ea typeface="Average"/>
              <a:cs typeface="Average"/>
              <a:sym typeface="Average"/>
            </a:endParaRPr>
          </a:p>
        </p:txBody>
      </p:sp>
      <p:sp>
        <p:nvSpPr>
          <p:cNvPr id="163" name="Google Shape;163;p26"/>
          <p:cNvSpPr/>
          <p:nvPr/>
        </p:nvSpPr>
        <p:spPr>
          <a:xfrm>
            <a:off x="112494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7"/>
          <p:cNvSpPr/>
          <p:nvPr/>
        </p:nvSpPr>
        <p:spPr>
          <a:xfrm>
            <a:off x="112495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Understanding Chase.py</a:t>
            </a:r>
            <a:endParaRPr/>
          </a:p>
          <a:p>
            <a:pPr indent="0" lvl="0" marL="0" rtl="0" algn="l">
              <a:spcBef>
                <a:spcPts val="0"/>
              </a:spcBef>
              <a:spcAft>
                <a:spcPts val="0"/>
              </a:spcAft>
              <a:buNone/>
            </a:pPr>
            <a:r>
              <a:t/>
            </a:r>
            <a:endParaRPr/>
          </a:p>
        </p:txBody>
      </p:sp>
      <p:sp>
        <p:nvSpPr>
          <p:cNvPr id="170" name="Google Shape;170;p27"/>
          <p:cNvSpPr/>
          <p:nvPr/>
        </p:nvSpPr>
        <p:spPr>
          <a:xfrm>
            <a:off x="953500" y="2067025"/>
            <a:ext cx="6063900" cy="640800"/>
          </a:xfrm>
          <a:prstGeom prst="rect">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7"/>
          <p:cNvSpPr/>
          <p:nvPr/>
        </p:nvSpPr>
        <p:spPr>
          <a:xfrm>
            <a:off x="170145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7"/>
          <p:cNvSpPr/>
          <p:nvPr/>
        </p:nvSpPr>
        <p:spPr>
          <a:xfrm>
            <a:off x="2314075"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7"/>
          <p:cNvSpPr/>
          <p:nvPr/>
        </p:nvSpPr>
        <p:spPr>
          <a:xfrm>
            <a:off x="292670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7"/>
          <p:cNvSpPr/>
          <p:nvPr/>
        </p:nvSpPr>
        <p:spPr>
          <a:xfrm>
            <a:off x="3539325"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7"/>
          <p:cNvSpPr/>
          <p:nvPr/>
        </p:nvSpPr>
        <p:spPr>
          <a:xfrm>
            <a:off x="415195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7"/>
          <p:cNvSpPr/>
          <p:nvPr/>
        </p:nvSpPr>
        <p:spPr>
          <a:xfrm>
            <a:off x="4764575"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7"/>
          <p:cNvSpPr/>
          <p:nvPr/>
        </p:nvSpPr>
        <p:spPr>
          <a:xfrm>
            <a:off x="537720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7"/>
          <p:cNvSpPr/>
          <p:nvPr/>
        </p:nvSpPr>
        <p:spPr>
          <a:xfrm>
            <a:off x="595370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7"/>
          <p:cNvSpPr/>
          <p:nvPr/>
        </p:nvSpPr>
        <p:spPr>
          <a:xfrm>
            <a:off x="653020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7"/>
          <p:cNvSpPr txBox="1"/>
          <p:nvPr/>
        </p:nvSpPr>
        <p:spPr>
          <a:xfrm>
            <a:off x="953500" y="2707825"/>
            <a:ext cx="724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  i=0          i=1         i=2          i=3       i=4       i=5        i=6        i=7         i=8        i=9            i=</a:t>
            </a:r>
            <a:r>
              <a:rPr lang="en" sz="800">
                <a:solidFill>
                  <a:schemeClr val="dk1"/>
                </a:solidFill>
                <a:latin typeface="Average"/>
                <a:ea typeface="Average"/>
                <a:cs typeface="Average"/>
                <a:sym typeface="Average"/>
              </a:rPr>
              <a:t>NUMPIXELS</a:t>
            </a:r>
            <a:endParaRPr sz="800">
              <a:solidFill>
                <a:schemeClr val="dk1"/>
              </a:solidFill>
              <a:latin typeface="Average"/>
              <a:ea typeface="Average"/>
              <a:cs typeface="Average"/>
              <a:sym typeface="Average"/>
            </a:endParaRPr>
          </a:p>
        </p:txBody>
      </p:sp>
      <p:sp>
        <p:nvSpPr>
          <p:cNvPr id="181" name="Google Shape;181;p27"/>
          <p:cNvSpPr txBox="1"/>
          <p:nvPr/>
        </p:nvSpPr>
        <p:spPr>
          <a:xfrm>
            <a:off x="3281925" y="1480475"/>
            <a:ext cx="8211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verage"/>
                <a:ea typeface="Average"/>
                <a:cs typeface="Average"/>
                <a:sym typeface="Average"/>
              </a:rPr>
              <a:t>j=0</a:t>
            </a:r>
            <a:endParaRPr sz="2000">
              <a:solidFill>
                <a:schemeClr val="dk1"/>
              </a:solidFill>
              <a:latin typeface="Average"/>
              <a:ea typeface="Average"/>
              <a:cs typeface="Average"/>
              <a:sym typeface="Average"/>
            </a:endParaRPr>
          </a:p>
        </p:txBody>
      </p:sp>
      <p:sp>
        <p:nvSpPr>
          <p:cNvPr id="182" name="Google Shape;182;p27"/>
          <p:cNvSpPr/>
          <p:nvPr/>
        </p:nvSpPr>
        <p:spPr>
          <a:xfrm>
            <a:off x="7350425" y="2067025"/>
            <a:ext cx="595500" cy="640800"/>
          </a:xfrm>
          <a:prstGeom prst="rect">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7"/>
          <p:cNvSpPr/>
          <p:nvPr/>
        </p:nvSpPr>
        <p:spPr>
          <a:xfrm>
            <a:off x="7495025"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7"/>
          <p:cNvSpPr txBox="1"/>
          <p:nvPr/>
        </p:nvSpPr>
        <p:spPr>
          <a:xfrm>
            <a:off x="6755300" y="2234275"/>
            <a:ext cx="8211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verage"/>
                <a:ea typeface="Average"/>
                <a:cs typeface="Average"/>
                <a:sym typeface="Average"/>
              </a:rPr>
              <a:t>…</a:t>
            </a:r>
            <a:endParaRPr sz="2000">
              <a:solidFill>
                <a:schemeClr val="dk1"/>
              </a:solidFill>
              <a:latin typeface="Average"/>
              <a:ea typeface="Average"/>
              <a:cs typeface="Average"/>
              <a:sym typeface="Average"/>
            </a:endParaRPr>
          </a:p>
        </p:txBody>
      </p:sp>
      <p:sp>
        <p:nvSpPr>
          <p:cNvPr id="185" name="Google Shape;185;p27"/>
          <p:cNvSpPr/>
          <p:nvPr/>
        </p:nvSpPr>
        <p:spPr>
          <a:xfrm>
            <a:off x="112495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7"/>
          <p:cNvSpPr/>
          <p:nvPr/>
        </p:nvSpPr>
        <p:spPr>
          <a:xfrm>
            <a:off x="1124950" y="2234275"/>
            <a:ext cx="306300" cy="306300"/>
          </a:xfrm>
          <a:prstGeom prst="ellipse">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gtEl>
                                        <p:attrNameLst>
                                          <p:attrName>style.visibility</p:attrName>
                                        </p:attrNameLst>
                                      </p:cBhvr>
                                      <p:to>
                                        <p:strVal val="visible"/>
                                      </p:to>
                                    </p:set>
                                    <p:animEffect filter="fade" transition="in">
                                      <p:cBhvr>
                                        <p:cTn dur="1000"/>
                                        <p:tgtEl>
                                          <p:spTgt spid="18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8"/>
          <p:cNvSpPr/>
          <p:nvPr/>
        </p:nvSpPr>
        <p:spPr>
          <a:xfrm>
            <a:off x="953500" y="2067025"/>
            <a:ext cx="6063900" cy="640800"/>
          </a:xfrm>
          <a:prstGeom prst="rect">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8"/>
          <p:cNvSpPr/>
          <p:nvPr/>
        </p:nvSpPr>
        <p:spPr>
          <a:xfrm>
            <a:off x="1719513" y="2234275"/>
            <a:ext cx="306300" cy="306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Understanding Chase.py</a:t>
            </a:r>
            <a:endParaRPr/>
          </a:p>
          <a:p>
            <a:pPr indent="0" lvl="0" marL="0" rtl="0" algn="l">
              <a:spcBef>
                <a:spcPts val="0"/>
              </a:spcBef>
              <a:spcAft>
                <a:spcPts val="0"/>
              </a:spcAft>
              <a:buNone/>
            </a:pPr>
            <a:r>
              <a:t/>
            </a:r>
            <a:endParaRPr/>
          </a:p>
        </p:txBody>
      </p:sp>
      <p:sp>
        <p:nvSpPr>
          <p:cNvPr id="194" name="Google Shape;194;p28"/>
          <p:cNvSpPr/>
          <p:nvPr/>
        </p:nvSpPr>
        <p:spPr>
          <a:xfrm>
            <a:off x="1124950" y="2234275"/>
            <a:ext cx="306300" cy="306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8"/>
          <p:cNvSpPr/>
          <p:nvPr/>
        </p:nvSpPr>
        <p:spPr>
          <a:xfrm>
            <a:off x="1724848" y="2234274"/>
            <a:ext cx="306300" cy="306300"/>
          </a:xfrm>
          <a:prstGeom prst="ellipse">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8"/>
          <p:cNvSpPr/>
          <p:nvPr/>
        </p:nvSpPr>
        <p:spPr>
          <a:xfrm>
            <a:off x="2314075"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8"/>
          <p:cNvSpPr/>
          <p:nvPr/>
        </p:nvSpPr>
        <p:spPr>
          <a:xfrm>
            <a:off x="292670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8"/>
          <p:cNvSpPr/>
          <p:nvPr/>
        </p:nvSpPr>
        <p:spPr>
          <a:xfrm>
            <a:off x="3539325"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8"/>
          <p:cNvSpPr/>
          <p:nvPr/>
        </p:nvSpPr>
        <p:spPr>
          <a:xfrm>
            <a:off x="415195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8"/>
          <p:cNvSpPr/>
          <p:nvPr/>
        </p:nvSpPr>
        <p:spPr>
          <a:xfrm>
            <a:off x="4764575"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8"/>
          <p:cNvSpPr/>
          <p:nvPr/>
        </p:nvSpPr>
        <p:spPr>
          <a:xfrm>
            <a:off x="537720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8"/>
          <p:cNvSpPr/>
          <p:nvPr/>
        </p:nvSpPr>
        <p:spPr>
          <a:xfrm>
            <a:off x="595370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8"/>
          <p:cNvSpPr/>
          <p:nvPr/>
        </p:nvSpPr>
        <p:spPr>
          <a:xfrm>
            <a:off x="653020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8"/>
          <p:cNvSpPr txBox="1"/>
          <p:nvPr/>
        </p:nvSpPr>
        <p:spPr>
          <a:xfrm>
            <a:off x="953500" y="2707825"/>
            <a:ext cx="724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  i=0          i=1         i=2          i=3       i=4       i=5        i=6        i=7         i=8        i=9            i=</a:t>
            </a:r>
            <a:r>
              <a:rPr lang="en" sz="800">
                <a:solidFill>
                  <a:schemeClr val="dk1"/>
                </a:solidFill>
                <a:latin typeface="Average"/>
                <a:ea typeface="Average"/>
                <a:cs typeface="Average"/>
                <a:sym typeface="Average"/>
              </a:rPr>
              <a:t>NUMPIXELS</a:t>
            </a:r>
            <a:endParaRPr sz="800">
              <a:solidFill>
                <a:schemeClr val="dk1"/>
              </a:solidFill>
              <a:latin typeface="Average"/>
              <a:ea typeface="Average"/>
              <a:cs typeface="Average"/>
              <a:sym typeface="Average"/>
            </a:endParaRPr>
          </a:p>
        </p:txBody>
      </p:sp>
      <p:sp>
        <p:nvSpPr>
          <p:cNvPr id="205" name="Google Shape;205;p28"/>
          <p:cNvSpPr txBox="1"/>
          <p:nvPr/>
        </p:nvSpPr>
        <p:spPr>
          <a:xfrm>
            <a:off x="3281925" y="1480475"/>
            <a:ext cx="8211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verage"/>
                <a:ea typeface="Average"/>
                <a:cs typeface="Average"/>
                <a:sym typeface="Average"/>
              </a:rPr>
              <a:t>j=1</a:t>
            </a:r>
            <a:endParaRPr sz="2000">
              <a:solidFill>
                <a:schemeClr val="dk1"/>
              </a:solidFill>
              <a:latin typeface="Average"/>
              <a:ea typeface="Average"/>
              <a:cs typeface="Average"/>
              <a:sym typeface="Average"/>
            </a:endParaRPr>
          </a:p>
        </p:txBody>
      </p:sp>
      <p:sp>
        <p:nvSpPr>
          <p:cNvPr id="206" name="Google Shape;206;p28"/>
          <p:cNvSpPr/>
          <p:nvPr/>
        </p:nvSpPr>
        <p:spPr>
          <a:xfrm>
            <a:off x="7350425" y="2067025"/>
            <a:ext cx="595500" cy="640800"/>
          </a:xfrm>
          <a:prstGeom prst="rect">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8"/>
          <p:cNvSpPr/>
          <p:nvPr/>
        </p:nvSpPr>
        <p:spPr>
          <a:xfrm>
            <a:off x="7495025"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8"/>
          <p:cNvSpPr txBox="1"/>
          <p:nvPr/>
        </p:nvSpPr>
        <p:spPr>
          <a:xfrm>
            <a:off x="6755300" y="2234275"/>
            <a:ext cx="8211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verage"/>
                <a:ea typeface="Average"/>
                <a:cs typeface="Average"/>
                <a:sym typeface="Average"/>
              </a:rPr>
              <a:t>…</a:t>
            </a:r>
            <a:endParaRPr sz="2000">
              <a:solidFill>
                <a:schemeClr val="dk1"/>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5"/>
                                        </p:tgtEl>
                                        <p:attrNameLst>
                                          <p:attrName>style.visibility</p:attrName>
                                        </p:attrNameLst>
                                      </p:cBhvr>
                                      <p:to>
                                        <p:strVal val="visible"/>
                                      </p:to>
                                    </p:set>
                                    <p:animEffect filter="fade" transition="in">
                                      <p:cBhvr>
                                        <p:cTn dur="1000"/>
                                        <p:tgtEl>
                                          <p:spTgt spid="1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Understanding Chase.py</a:t>
            </a:r>
            <a:endParaRPr/>
          </a:p>
          <a:p>
            <a:pPr indent="0" lvl="0" marL="0" rtl="0" algn="l">
              <a:spcBef>
                <a:spcPts val="0"/>
              </a:spcBef>
              <a:spcAft>
                <a:spcPts val="0"/>
              </a:spcAft>
              <a:buNone/>
            </a:pPr>
            <a:r>
              <a:t/>
            </a:r>
            <a:endParaRPr/>
          </a:p>
        </p:txBody>
      </p:sp>
      <p:sp>
        <p:nvSpPr>
          <p:cNvPr id="214" name="Google Shape;214;p29"/>
          <p:cNvSpPr/>
          <p:nvPr/>
        </p:nvSpPr>
        <p:spPr>
          <a:xfrm>
            <a:off x="953500" y="2067025"/>
            <a:ext cx="6063900" cy="640800"/>
          </a:xfrm>
          <a:prstGeom prst="rect">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9"/>
          <p:cNvSpPr/>
          <p:nvPr/>
        </p:nvSpPr>
        <p:spPr>
          <a:xfrm>
            <a:off x="1124950" y="2234275"/>
            <a:ext cx="306300" cy="306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9"/>
          <p:cNvSpPr/>
          <p:nvPr/>
        </p:nvSpPr>
        <p:spPr>
          <a:xfrm>
            <a:off x="170145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9"/>
          <p:cNvSpPr/>
          <p:nvPr/>
        </p:nvSpPr>
        <p:spPr>
          <a:xfrm>
            <a:off x="2314075"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9"/>
          <p:cNvSpPr/>
          <p:nvPr/>
        </p:nvSpPr>
        <p:spPr>
          <a:xfrm>
            <a:off x="292670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9"/>
          <p:cNvSpPr/>
          <p:nvPr/>
        </p:nvSpPr>
        <p:spPr>
          <a:xfrm>
            <a:off x="3539325"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9"/>
          <p:cNvSpPr/>
          <p:nvPr/>
        </p:nvSpPr>
        <p:spPr>
          <a:xfrm>
            <a:off x="415195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9"/>
          <p:cNvSpPr/>
          <p:nvPr/>
        </p:nvSpPr>
        <p:spPr>
          <a:xfrm>
            <a:off x="4764575"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9"/>
          <p:cNvSpPr/>
          <p:nvPr/>
        </p:nvSpPr>
        <p:spPr>
          <a:xfrm>
            <a:off x="537720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9"/>
          <p:cNvSpPr/>
          <p:nvPr/>
        </p:nvSpPr>
        <p:spPr>
          <a:xfrm>
            <a:off x="595370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9"/>
          <p:cNvSpPr/>
          <p:nvPr/>
        </p:nvSpPr>
        <p:spPr>
          <a:xfrm>
            <a:off x="653020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9"/>
          <p:cNvSpPr txBox="1"/>
          <p:nvPr/>
        </p:nvSpPr>
        <p:spPr>
          <a:xfrm>
            <a:off x="953500" y="2707825"/>
            <a:ext cx="724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  i=0          i=1         i=2          i=3       i=4       i=5        i=6        i=7         i=8        i=9            i=</a:t>
            </a:r>
            <a:r>
              <a:rPr lang="en" sz="800">
                <a:solidFill>
                  <a:schemeClr val="dk1"/>
                </a:solidFill>
                <a:latin typeface="Average"/>
                <a:ea typeface="Average"/>
                <a:cs typeface="Average"/>
                <a:sym typeface="Average"/>
              </a:rPr>
              <a:t>NUMPIXELS</a:t>
            </a:r>
            <a:endParaRPr sz="800">
              <a:solidFill>
                <a:schemeClr val="dk1"/>
              </a:solidFill>
              <a:latin typeface="Average"/>
              <a:ea typeface="Average"/>
              <a:cs typeface="Average"/>
              <a:sym typeface="Average"/>
            </a:endParaRPr>
          </a:p>
        </p:txBody>
      </p:sp>
      <p:sp>
        <p:nvSpPr>
          <p:cNvPr id="226" name="Google Shape;226;p29"/>
          <p:cNvSpPr txBox="1"/>
          <p:nvPr/>
        </p:nvSpPr>
        <p:spPr>
          <a:xfrm>
            <a:off x="3281925" y="1480475"/>
            <a:ext cx="16023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verage"/>
                <a:ea typeface="Average"/>
                <a:cs typeface="Average"/>
                <a:sym typeface="Average"/>
              </a:rPr>
              <a:t>j=</a:t>
            </a:r>
            <a:r>
              <a:rPr lang="en" sz="1500">
                <a:solidFill>
                  <a:schemeClr val="dk1"/>
                </a:solidFill>
                <a:latin typeface="Average"/>
                <a:ea typeface="Average"/>
                <a:cs typeface="Average"/>
                <a:sym typeface="Average"/>
              </a:rPr>
              <a:t>NUMPIXELS</a:t>
            </a:r>
            <a:endParaRPr sz="1500">
              <a:solidFill>
                <a:schemeClr val="dk1"/>
              </a:solidFill>
              <a:latin typeface="Average"/>
              <a:ea typeface="Average"/>
              <a:cs typeface="Average"/>
              <a:sym typeface="Average"/>
            </a:endParaRPr>
          </a:p>
        </p:txBody>
      </p:sp>
      <p:sp>
        <p:nvSpPr>
          <p:cNvPr id="227" name="Google Shape;227;p29"/>
          <p:cNvSpPr/>
          <p:nvPr/>
        </p:nvSpPr>
        <p:spPr>
          <a:xfrm>
            <a:off x="7350425" y="2067025"/>
            <a:ext cx="595500" cy="640800"/>
          </a:xfrm>
          <a:prstGeom prst="rect">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9"/>
          <p:cNvSpPr/>
          <p:nvPr/>
        </p:nvSpPr>
        <p:spPr>
          <a:xfrm>
            <a:off x="7495025" y="2234275"/>
            <a:ext cx="306300" cy="306300"/>
          </a:xfrm>
          <a:prstGeom prst="ellipse">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9"/>
          <p:cNvSpPr txBox="1"/>
          <p:nvPr/>
        </p:nvSpPr>
        <p:spPr>
          <a:xfrm>
            <a:off x="6755300" y="2234275"/>
            <a:ext cx="8211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verage"/>
                <a:ea typeface="Average"/>
                <a:cs typeface="Average"/>
                <a:sym typeface="Average"/>
              </a:rPr>
              <a:t>…</a:t>
            </a:r>
            <a:endParaRPr sz="2000">
              <a:solidFill>
                <a:schemeClr val="dk1"/>
              </a:solidFill>
              <a:latin typeface="Average"/>
              <a:ea typeface="Average"/>
              <a:cs typeface="Average"/>
              <a:sym typeface="Average"/>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pic>
        <p:nvPicPr>
          <p:cNvPr id="234" name="Google Shape;234;p30"/>
          <p:cNvPicPr preferRelativeResize="0"/>
          <p:nvPr/>
        </p:nvPicPr>
        <p:blipFill rotWithShape="1">
          <a:blip r:embed="rId3">
            <a:alphaModFix/>
          </a:blip>
          <a:srcRect b="38121" l="17430" r="35676" t="23078"/>
          <a:stretch/>
        </p:blipFill>
        <p:spPr>
          <a:xfrm>
            <a:off x="416850" y="1118388"/>
            <a:ext cx="5190502" cy="2684016"/>
          </a:xfrm>
          <a:prstGeom prst="rect">
            <a:avLst/>
          </a:prstGeom>
          <a:noFill/>
          <a:ln cap="flat" cmpd="sng" w="38100">
            <a:solidFill>
              <a:srgbClr val="000000"/>
            </a:solidFill>
            <a:prstDash val="solid"/>
            <a:round/>
            <a:headEnd len="sm" w="sm" type="none"/>
            <a:tailEnd len="sm" w="sm" type="none"/>
          </a:ln>
        </p:spPr>
      </p:pic>
      <p:sp>
        <p:nvSpPr>
          <p:cNvPr id="235" name="Google Shape;235;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Modifying Chase.py</a:t>
            </a:r>
            <a:endParaRPr/>
          </a:p>
        </p:txBody>
      </p:sp>
      <p:sp>
        <p:nvSpPr>
          <p:cNvPr id="236" name="Google Shape;236;p30"/>
          <p:cNvSpPr/>
          <p:nvPr/>
        </p:nvSpPr>
        <p:spPr>
          <a:xfrm>
            <a:off x="4962950" y="3973200"/>
            <a:ext cx="3869400" cy="945900"/>
          </a:xfrm>
          <a:prstGeom prst="rect">
            <a:avLst/>
          </a:prstGeom>
          <a:solidFill>
            <a:srgbClr val="434343"/>
          </a:solidFill>
          <a:ln cap="flat" cmpd="sng" w="38100">
            <a:solidFill>
              <a:srgbClr val="6FA8D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4A86E8"/>
                </a:solidFill>
              </a:rPr>
              <a:t>Ctrl+x, y, enter to save file</a:t>
            </a:r>
            <a:endParaRPr sz="2000">
              <a:solidFill>
                <a:srgbClr val="4A86E8"/>
              </a:solidFill>
            </a:endParaRPr>
          </a:p>
          <a:p>
            <a:pPr indent="0" lvl="0" marL="0" rtl="0" algn="l">
              <a:spcBef>
                <a:spcPts val="0"/>
              </a:spcBef>
              <a:spcAft>
                <a:spcPts val="0"/>
              </a:spcAft>
              <a:buNone/>
            </a:pPr>
            <a:r>
              <a:rPr lang="en" sz="2000">
                <a:solidFill>
                  <a:srgbClr val="4A86E8"/>
                </a:solidFill>
              </a:rPr>
              <a:t>$</a:t>
            </a:r>
            <a:r>
              <a:rPr lang="en" sz="2000">
                <a:solidFill>
                  <a:srgbClr val="00FF00"/>
                </a:solidFill>
              </a:rPr>
              <a:t> </a:t>
            </a:r>
            <a:r>
              <a:rPr b="1" lang="en" sz="2000">
                <a:solidFill>
                  <a:srgbClr val="00FF00"/>
                </a:solidFill>
              </a:rPr>
              <a:t>sudo python3 Chase.py</a:t>
            </a:r>
            <a:endParaRPr sz="2000">
              <a:solidFill>
                <a:srgbClr val="4A86E8"/>
              </a:solidFill>
            </a:endParaRPr>
          </a:p>
          <a:p>
            <a:pPr indent="0" lvl="0" marL="0" rtl="0" algn="l">
              <a:spcBef>
                <a:spcPts val="0"/>
              </a:spcBef>
              <a:spcAft>
                <a:spcPts val="0"/>
              </a:spcAft>
              <a:buNone/>
            </a:pPr>
            <a:r>
              <a:t/>
            </a:r>
            <a:endParaRPr>
              <a:solidFill>
                <a:srgbClr val="00FF00"/>
              </a:solidFill>
            </a:endParaRPr>
          </a:p>
        </p:txBody>
      </p:sp>
      <p:sp>
        <p:nvSpPr>
          <p:cNvPr id="237" name="Google Shape;237;p30"/>
          <p:cNvSpPr/>
          <p:nvPr/>
        </p:nvSpPr>
        <p:spPr>
          <a:xfrm>
            <a:off x="2891700" y="2761488"/>
            <a:ext cx="306900" cy="162300"/>
          </a:xfrm>
          <a:prstGeom prst="leftArrow">
            <a:avLst>
              <a:gd fmla="val 50000" name="adj1"/>
              <a:gd fmla="val 50000" name="adj2"/>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0"/>
          <p:cNvSpPr txBox="1"/>
          <p:nvPr/>
        </p:nvSpPr>
        <p:spPr>
          <a:xfrm>
            <a:off x="5607350" y="1686338"/>
            <a:ext cx="32250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Make changes to the indicated line of code to get the Chase to run in the </a:t>
            </a:r>
            <a:r>
              <a:rPr b="1" lang="en">
                <a:solidFill>
                  <a:schemeClr val="dk1"/>
                </a:solidFill>
                <a:latin typeface="Average"/>
                <a:ea typeface="Average"/>
                <a:cs typeface="Average"/>
                <a:sym typeface="Average"/>
              </a:rPr>
              <a:t>opposite </a:t>
            </a:r>
            <a:r>
              <a:rPr lang="en">
                <a:solidFill>
                  <a:schemeClr val="dk1"/>
                </a:solidFill>
                <a:latin typeface="Average"/>
                <a:ea typeface="Average"/>
                <a:cs typeface="Average"/>
                <a:sym typeface="Average"/>
              </a:rPr>
              <a:t>direction</a:t>
            </a:r>
            <a:endParaRPr>
              <a:solidFill>
                <a:schemeClr val="dk1"/>
              </a:solidFill>
              <a:latin typeface="Average"/>
              <a:ea typeface="Average"/>
              <a:cs typeface="Average"/>
              <a:sym typeface="Average"/>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Hint </a:t>
            </a:r>
            <a:r>
              <a:rPr lang="en"/>
              <a:t>Chase.py</a:t>
            </a:r>
            <a:endParaRPr/>
          </a:p>
          <a:p>
            <a:pPr indent="0" lvl="0" marL="0" rtl="0" algn="l">
              <a:spcBef>
                <a:spcPts val="0"/>
              </a:spcBef>
              <a:spcAft>
                <a:spcPts val="0"/>
              </a:spcAft>
              <a:buNone/>
            </a:pPr>
            <a:r>
              <a:t/>
            </a:r>
            <a:endParaRPr/>
          </a:p>
        </p:txBody>
      </p:sp>
      <p:sp>
        <p:nvSpPr>
          <p:cNvPr id="244" name="Google Shape;244;p31"/>
          <p:cNvSpPr/>
          <p:nvPr/>
        </p:nvSpPr>
        <p:spPr>
          <a:xfrm>
            <a:off x="953500" y="2067025"/>
            <a:ext cx="6063900" cy="640800"/>
          </a:xfrm>
          <a:prstGeom prst="rect">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1"/>
          <p:cNvSpPr/>
          <p:nvPr/>
        </p:nvSpPr>
        <p:spPr>
          <a:xfrm>
            <a:off x="1124950" y="2234275"/>
            <a:ext cx="306300" cy="306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1"/>
          <p:cNvSpPr/>
          <p:nvPr/>
        </p:nvSpPr>
        <p:spPr>
          <a:xfrm>
            <a:off x="170145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1"/>
          <p:cNvSpPr/>
          <p:nvPr/>
        </p:nvSpPr>
        <p:spPr>
          <a:xfrm>
            <a:off x="2314075"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1"/>
          <p:cNvSpPr/>
          <p:nvPr/>
        </p:nvSpPr>
        <p:spPr>
          <a:xfrm>
            <a:off x="292670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1"/>
          <p:cNvSpPr/>
          <p:nvPr/>
        </p:nvSpPr>
        <p:spPr>
          <a:xfrm>
            <a:off x="3539325"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1"/>
          <p:cNvSpPr/>
          <p:nvPr/>
        </p:nvSpPr>
        <p:spPr>
          <a:xfrm>
            <a:off x="415195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1"/>
          <p:cNvSpPr/>
          <p:nvPr/>
        </p:nvSpPr>
        <p:spPr>
          <a:xfrm>
            <a:off x="4764575"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1"/>
          <p:cNvSpPr/>
          <p:nvPr/>
        </p:nvSpPr>
        <p:spPr>
          <a:xfrm>
            <a:off x="537720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1"/>
          <p:cNvSpPr/>
          <p:nvPr/>
        </p:nvSpPr>
        <p:spPr>
          <a:xfrm>
            <a:off x="595370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1"/>
          <p:cNvSpPr/>
          <p:nvPr/>
        </p:nvSpPr>
        <p:spPr>
          <a:xfrm>
            <a:off x="6530200" y="2234275"/>
            <a:ext cx="306300" cy="306300"/>
          </a:xfrm>
          <a:prstGeom prst="ellipse">
            <a:avLst/>
          </a:prstGeom>
          <a:solidFill>
            <a:srgbClr val="99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1"/>
          <p:cNvSpPr txBox="1"/>
          <p:nvPr/>
        </p:nvSpPr>
        <p:spPr>
          <a:xfrm>
            <a:off x="953500" y="2707825"/>
            <a:ext cx="724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  i=0          i=1         i=2          i=3       i=4       i=5        i=6        i=7         i=8        i=9            i=</a:t>
            </a:r>
            <a:r>
              <a:rPr lang="en" sz="800">
                <a:solidFill>
                  <a:schemeClr val="dk1"/>
                </a:solidFill>
                <a:latin typeface="Average"/>
                <a:ea typeface="Average"/>
                <a:cs typeface="Average"/>
                <a:sym typeface="Average"/>
              </a:rPr>
              <a:t>NUMPIXELS</a:t>
            </a:r>
            <a:endParaRPr sz="800">
              <a:solidFill>
                <a:schemeClr val="dk1"/>
              </a:solidFill>
              <a:latin typeface="Average"/>
              <a:ea typeface="Average"/>
              <a:cs typeface="Average"/>
              <a:sym typeface="Average"/>
            </a:endParaRPr>
          </a:p>
        </p:txBody>
      </p:sp>
      <p:sp>
        <p:nvSpPr>
          <p:cNvPr id="256" name="Google Shape;256;p31"/>
          <p:cNvSpPr txBox="1"/>
          <p:nvPr/>
        </p:nvSpPr>
        <p:spPr>
          <a:xfrm>
            <a:off x="3281925" y="1480475"/>
            <a:ext cx="16023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verage"/>
                <a:ea typeface="Average"/>
                <a:cs typeface="Average"/>
                <a:sym typeface="Average"/>
              </a:rPr>
              <a:t>j=</a:t>
            </a:r>
            <a:r>
              <a:rPr lang="en" sz="1500">
                <a:solidFill>
                  <a:schemeClr val="dk1"/>
                </a:solidFill>
                <a:latin typeface="Average"/>
                <a:ea typeface="Average"/>
                <a:cs typeface="Average"/>
                <a:sym typeface="Average"/>
              </a:rPr>
              <a:t>0</a:t>
            </a:r>
            <a:endParaRPr sz="1500">
              <a:solidFill>
                <a:schemeClr val="dk1"/>
              </a:solidFill>
              <a:latin typeface="Average"/>
              <a:ea typeface="Average"/>
              <a:cs typeface="Average"/>
              <a:sym typeface="Average"/>
            </a:endParaRPr>
          </a:p>
        </p:txBody>
      </p:sp>
      <p:sp>
        <p:nvSpPr>
          <p:cNvPr id="257" name="Google Shape;257;p31"/>
          <p:cNvSpPr/>
          <p:nvPr/>
        </p:nvSpPr>
        <p:spPr>
          <a:xfrm>
            <a:off x="7350425" y="2067025"/>
            <a:ext cx="595500" cy="640800"/>
          </a:xfrm>
          <a:prstGeom prst="rect">
            <a:avLst/>
          </a:prstGeom>
          <a:solidFill>
            <a:srgbClr val="43434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1"/>
          <p:cNvSpPr/>
          <p:nvPr/>
        </p:nvSpPr>
        <p:spPr>
          <a:xfrm>
            <a:off x="7495025" y="2234275"/>
            <a:ext cx="306300" cy="306300"/>
          </a:xfrm>
          <a:prstGeom prst="ellipse">
            <a:avLst/>
          </a:prstGeom>
          <a:solidFill>
            <a:srgbClr val="9900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1"/>
          <p:cNvSpPr txBox="1"/>
          <p:nvPr/>
        </p:nvSpPr>
        <p:spPr>
          <a:xfrm>
            <a:off x="6755300" y="2234275"/>
            <a:ext cx="8211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1"/>
                </a:solidFill>
                <a:latin typeface="Average"/>
                <a:ea typeface="Average"/>
                <a:cs typeface="Average"/>
                <a:sym typeface="Average"/>
              </a:rPr>
              <a:t>…</a:t>
            </a:r>
            <a:endParaRPr sz="2000">
              <a:solidFill>
                <a:schemeClr val="dk1"/>
              </a:solidFill>
              <a:latin typeface="Average"/>
              <a:ea typeface="Average"/>
              <a:cs typeface="Average"/>
              <a:sym typeface="Averag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Solid.py</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Solution </a:t>
            </a:r>
            <a:r>
              <a:rPr lang="en"/>
              <a:t>Chase.py</a:t>
            </a:r>
            <a:endParaRPr/>
          </a:p>
        </p:txBody>
      </p:sp>
      <p:pic>
        <p:nvPicPr>
          <p:cNvPr id="265" name="Google Shape;265;p32"/>
          <p:cNvPicPr preferRelativeResize="0"/>
          <p:nvPr/>
        </p:nvPicPr>
        <p:blipFill rotWithShape="1">
          <a:blip r:embed="rId3">
            <a:alphaModFix/>
          </a:blip>
          <a:srcRect b="39127" l="17478" r="35949" t="22936"/>
          <a:stretch/>
        </p:blipFill>
        <p:spPr>
          <a:xfrm>
            <a:off x="771700" y="1134625"/>
            <a:ext cx="6934774" cy="3530376"/>
          </a:xfrm>
          <a:prstGeom prst="rect">
            <a:avLst/>
          </a:prstGeom>
          <a:noFill/>
          <a:ln cap="flat" cmpd="sng" w="38100">
            <a:solidFill>
              <a:srgbClr val="000000"/>
            </a:solidFill>
            <a:prstDash val="solid"/>
            <a:round/>
            <a:headEnd len="sm" w="sm" type="none"/>
            <a:tailEnd len="sm" w="sm" type="none"/>
          </a:ln>
        </p:spPr>
      </p:pic>
      <p:sp>
        <p:nvSpPr>
          <p:cNvPr id="266" name="Google Shape;266;p32"/>
          <p:cNvSpPr/>
          <p:nvPr/>
        </p:nvSpPr>
        <p:spPr>
          <a:xfrm>
            <a:off x="5132050" y="3355725"/>
            <a:ext cx="397500" cy="210300"/>
          </a:xfrm>
          <a:prstGeom prst="leftArrow">
            <a:avLst>
              <a:gd fmla="val 50000" name="adj1"/>
              <a:gd fmla="val 50000" name="adj2"/>
            </a:avLst>
          </a:prstGeom>
          <a:solidFill>
            <a:srgbClr val="00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3"/>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End NeoPixel Programming</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Running Solid.py</a:t>
            </a:r>
            <a:endParaRPr/>
          </a:p>
        </p:txBody>
      </p:sp>
      <p:sp>
        <p:nvSpPr>
          <p:cNvPr id="71" name="Google Shape;71;p15"/>
          <p:cNvSpPr/>
          <p:nvPr/>
        </p:nvSpPr>
        <p:spPr>
          <a:xfrm>
            <a:off x="2935050" y="2130300"/>
            <a:ext cx="3273900" cy="882900"/>
          </a:xfrm>
          <a:prstGeom prst="rect">
            <a:avLst/>
          </a:prstGeom>
          <a:solidFill>
            <a:srgbClr val="434343"/>
          </a:solidFill>
          <a:ln cap="flat" cmpd="sng" w="38100">
            <a:solidFill>
              <a:srgbClr val="6FA8D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4A86E8"/>
                </a:solidFill>
              </a:rPr>
              <a:t>$</a:t>
            </a:r>
            <a:r>
              <a:rPr lang="en" sz="2000">
                <a:solidFill>
                  <a:srgbClr val="00FF00"/>
                </a:solidFill>
              </a:rPr>
              <a:t> </a:t>
            </a:r>
            <a:r>
              <a:rPr b="1" lang="en" sz="2000">
                <a:solidFill>
                  <a:srgbClr val="00FF00"/>
                </a:solidFill>
              </a:rPr>
              <a:t>c</a:t>
            </a:r>
            <a:r>
              <a:rPr b="1" lang="en" sz="2000">
                <a:solidFill>
                  <a:srgbClr val="00FF00"/>
                </a:solidFill>
              </a:rPr>
              <a:t>d ~/NeoPixel</a:t>
            </a:r>
            <a:endParaRPr b="1" sz="2000">
              <a:solidFill>
                <a:srgbClr val="00FF00"/>
              </a:solidFill>
            </a:endParaRPr>
          </a:p>
          <a:p>
            <a:pPr indent="0" lvl="0" marL="0" rtl="0" algn="l">
              <a:spcBef>
                <a:spcPts val="0"/>
              </a:spcBef>
              <a:spcAft>
                <a:spcPts val="0"/>
              </a:spcAft>
              <a:buNone/>
            </a:pPr>
            <a:r>
              <a:rPr lang="en" sz="2000">
                <a:solidFill>
                  <a:srgbClr val="4A86E8"/>
                </a:solidFill>
              </a:rPr>
              <a:t>$</a:t>
            </a:r>
            <a:r>
              <a:rPr lang="en" sz="2000">
                <a:solidFill>
                  <a:srgbClr val="00FF00"/>
                </a:solidFill>
              </a:rPr>
              <a:t> </a:t>
            </a:r>
            <a:r>
              <a:rPr b="1" lang="en" sz="2000">
                <a:solidFill>
                  <a:srgbClr val="00FF00"/>
                </a:solidFill>
              </a:rPr>
              <a:t>sudo python3 Solid.py</a:t>
            </a:r>
            <a:endParaRPr b="1" sz="2000">
              <a:solidFill>
                <a:srgbClr val="00FF00"/>
              </a:solidFill>
            </a:endParaRPr>
          </a:p>
          <a:p>
            <a:pPr indent="0" lvl="0" marL="0" rtl="0" algn="l">
              <a:spcBef>
                <a:spcPts val="0"/>
              </a:spcBef>
              <a:spcAft>
                <a:spcPts val="0"/>
              </a:spcAft>
              <a:buNone/>
            </a:pPr>
            <a:r>
              <a:t/>
            </a:r>
            <a:endParaRPr>
              <a:solidFill>
                <a:srgbClr val="00FF00"/>
              </a:solidFill>
            </a:endParaRPr>
          </a:p>
        </p:txBody>
      </p:sp>
      <p:sp>
        <p:nvSpPr>
          <p:cNvPr id="72" name="Google Shape;72;p15"/>
          <p:cNvSpPr txBox="1"/>
          <p:nvPr/>
        </p:nvSpPr>
        <p:spPr>
          <a:xfrm>
            <a:off x="345200" y="1412775"/>
            <a:ext cx="8487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Open the Terminal Window and type the following </a:t>
            </a:r>
            <a:r>
              <a:rPr lang="en">
                <a:solidFill>
                  <a:schemeClr val="dk1"/>
                </a:solidFill>
                <a:latin typeface="Average"/>
                <a:ea typeface="Average"/>
                <a:cs typeface="Average"/>
                <a:sym typeface="Average"/>
              </a:rPr>
              <a:t>commands</a:t>
            </a:r>
            <a:r>
              <a:rPr lang="en">
                <a:solidFill>
                  <a:schemeClr val="dk1"/>
                </a:solidFill>
                <a:latin typeface="Average"/>
                <a:ea typeface="Average"/>
                <a:cs typeface="Average"/>
                <a:sym typeface="Average"/>
              </a:rPr>
              <a:t>:</a:t>
            </a:r>
            <a:endParaRPr>
              <a:solidFill>
                <a:schemeClr val="dk1"/>
              </a:solidFill>
              <a:latin typeface="Average"/>
              <a:ea typeface="Average"/>
              <a:cs typeface="Average"/>
              <a:sym typeface="Averag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Understanding Solid.py</a:t>
            </a:r>
            <a:endParaRPr/>
          </a:p>
        </p:txBody>
      </p:sp>
      <p:sp>
        <p:nvSpPr>
          <p:cNvPr id="78" name="Google Shape;78;p16"/>
          <p:cNvSpPr/>
          <p:nvPr/>
        </p:nvSpPr>
        <p:spPr>
          <a:xfrm>
            <a:off x="5660700" y="290225"/>
            <a:ext cx="3171600" cy="572700"/>
          </a:xfrm>
          <a:prstGeom prst="rect">
            <a:avLst/>
          </a:prstGeom>
          <a:solidFill>
            <a:srgbClr val="434343"/>
          </a:solidFill>
          <a:ln cap="flat" cmpd="sng" w="38100">
            <a:solidFill>
              <a:srgbClr val="6FA8D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4A86E8"/>
                </a:solidFill>
              </a:rPr>
              <a:t>$</a:t>
            </a:r>
            <a:r>
              <a:rPr lang="en" sz="2000">
                <a:solidFill>
                  <a:srgbClr val="00FF00"/>
                </a:solidFill>
              </a:rPr>
              <a:t> </a:t>
            </a:r>
            <a:r>
              <a:rPr b="1" lang="en" sz="2000">
                <a:solidFill>
                  <a:srgbClr val="00FF00"/>
                </a:solidFill>
              </a:rPr>
              <a:t>nano Solid.py</a:t>
            </a:r>
            <a:endParaRPr b="1" sz="2000">
              <a:solidFill>
                <a:srgbClr val="00FF00"/>
              </a:solidFill>
            </a:endParaRPr>
          </a:p>
          <a:p>
            <a:pPr indent="0" lvl="0" marL="0" rtl="0" algn="l">
              <a:spcBef>
                <a:spcPts val="0"/>
              </a:spcBef>
              <a:spcAft>
                <a:spcPts val="0"/>
              </a:spcAft>
              <a:buNone/>
            </a:pPr>
            <a:r>
              <a:t/>
            </a:r>
            <a:endParaRPr>
              <a:solidFill>
                <a:srgbClr val="00FF00"/>
              </a:solidFill>
            </a:endParaRPr>
          </a:p>
        </p:txBody>
      </p:sp>
      <p:pic>
        <p:nvPicPr>
          <p:cNvPr id="79" name="Google Shape;79;p16"/>
          <p:cNvPicPr preferRelativeResize="0"/>
          <p:nvPr/>
        </p:nvPicPr>
        <p:blipFill rotWithShape="1">
          <a:blip r:embed="rId3">
            <a:alphaModFix/>
          </a:blip>
          <a:srcRect b="54546" l="17415" r="35767" t="22245"/>
          <a:stretch/>
        </p:blipFill>
        <p:spPr>
          <a:xfrm>
            <a:off x="955300" y="1691750"/>
            <a:ext cx="7089502" cy="2196549"/>
          </a:xfrm>
          <a:prstGeom prst="rect">
            <a:avLst/>
          </a:prstGeom>
          <a:noFill/>
          <a:ln cap="flat" cmpd="sng" w="38100">
            <a:solidFill>
              <a:srgbClr val="000000"/>
            </a:solidFill>
            <a:prstDash val="solid"/>
            <a:round/>
            <a:headEnd len="sm" w="sm" type="none"/>
            <a:tailEnd len="sm" w="sm"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7"/>
          <p:cNvPicPr preferRelativeResize="0"/>
          <p:nvPr/>
        </p:nvPicPr>
        <p:blipFill rotWithShape="1">
          <a:blip r:embed="rId3">
            <a:alphaModFix/>
          </a:blip>
          <a:srcRect b="54546" l="17415" r="35767" t="22245"/>
          <a:stretch/>
        </p:blipFill>
        <p:spPr>
          <a:xfrm>
            <a:off x="204950" y="1473475"/>
            <a:ext cx="5947499" cy="1842725"/>
          </a:xfrm>
          <a:prstGeom prst="rect">
            <a:avLst/>
          </a:prstGeom>
          <a:noFill/>
          <a:ln cap="flat" cmpd="sng" w="38100">
            <a:solidFill>
              <a:srgbClr val="000000"/>
            </a:solidFill>
            <a:prstDash val="solid"/>
            <a:round/>
            <a:headEnd len="sm" w="sm" type="none"/>
            <a:tailEnd len="sm" w="sm" type="none"/>
          </a:ln>
        </p:spPr>
      </p:pic>
      <p:sp>
        <p:nvSpPr>
          <p:cNvPr id="85" name="Google Shape;85;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Modifying Solid.py</a:t>
            </a:r>
            <a:endParaRPr/>
          </a:p>
        </p:txBody>
      </p:sp>
      <p:sp>
        <p:nvSpPr>
          <p:cNvPr id="86" name="Google Shape;86;p17"/>
          <p:cNvSpPr/>
          <p:nvPr/>
        </p:nvSpPr>
        <p:spPr>
          <a:xfrm>
            <a:off x="2282510" y="2412158"/>
            <a:ext cx="305700" cy="166800"/>
          </a:xfrm>
          <a:prstGeom prst="leftArrow">
            <a:avLst>
              <a:gd fmla="val 50000" name="adj1"/>
              <a:gd fmla="val 50000" name="adj2"/>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7"/>
          <p:cNvSpPr/>
          <p:nvPr/>
        </p:nvSpPr>
        <p:spPr>
          <a:xfrm>
            <a:off x="4962950" y="3948175"/>
            <a:ext cx="3869400" cy="945900"/>
          </a:xfrm>
          <a:prstGeom prst="rect">
            <a:avLst/>
          </a:prstGeom>
          <a:solidFill>
            <a:srgbClr val="434343"/>
          </a:solidFill>
          <a:ln cap="flat" cmpd="sng" w="38100">
            <a:solidFill>
              <a:srgbClr val="6FA8D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4A86E8"/>
                </a:solidFill>
              </a:rPr>
              <a:t>Ctrl+x, y, enter to save file</a:t>
            </a:r>
            <a:endParaRPr sz="2000">
              <a:solidFill>
                <a:srgbClr val="4A86E8"/>
              </a:solidFill>
            </a:endParaRPr>
          </a:p>
          <a:p>
            <a:pPr indent="0" lvl="0" marL="0" rtl="0" algn="l">
              <a:spcBef>
                <a:spcPts val="0"/>
              </a:spcBef>
              <a:spcAft>
                <a:spcPts val="0"/>
              </a:spcAft>
              <a:buNone/>
            </a:pPr>
            <a:r>
              <a:rPr lang="en" sz="2000">
                <a:solidFill>
                  <a:srgbClr val="4A86E8"/>
                </a:solidFill>
              </a:rPr>
              <a:t>$</a:t>
            </a:r>
            <a:r>
              <a:rPr lang="en" sz="2000">
                <a:solidFill>
                  <a:srgbClr val="00FF00"/>
                </a:solidFill>
              </a:rPr>
              <a:t> </a:t>
            </a:r>
            <a:r>
              <a:rPr b="1" lang="en" sz="2000">
                <a:solidFill>
                  <a:srgbClr val="00FF00"/>
                </a:solidFill>
              </a:rPr>
              <a:t>sudo python3 Solid.py</a:t>
            </a:r>
            <a:endParaRPr sz="2000">
              <a:solidFill>
                <a:srgbClr val="4A86E8"/>
              </a:solidFill>
            </a:endParaRPr>
          </a:p>
          <a:p>
            <a:pPr indent="0" lvl="0" marL="0" rtl="0" algn="l">
              <a:spcBef>
                <a:spcPts val="0"/>
              </a:spcBef>
              <a:spcAft>
                <a:spcPts val="0"/>
              </a:spcAft>
              <a:buNone/>
            </a:pPr>
            <a:r>
              <a:t/>
            </a:r>
            <a:endParaRPr>
              <a:solidFill>
                <a:srgbClr val="00FF00"/>
              </a:solidFill>
            </a:endParaRPr>
          </a:p>
        </p:txBody>
      </p:sp>
      <p:sp>
        <p:nvSpPr>
          <p:cNvPr id="88" name="Google Shape;88;p17"/>
          <p:cNvSpPr txBox="1"/>
          <p:nvPr/>
        </p:nvSpPr>
        <p:spPr>
          <a:xfrm>
            <a:off x="6330725" y="1686350"/>
            <a:ext cx="25017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Modify the value of the </a:t>
            </a:r>
            <a:r>
              <a:rPr lang="en">
                <a:solidFill>
                  <a:schemeClr val="dk1"/>
                </a:solidFill>
                <a:latin typeface="Average"/>
                <a:ea typeface="Average"/>
                <a:cs typeface="Average"/>
                <a:sym typeface="Average"/>
              </a:rPr>
              <a:t>variable called color to be some new color you’ve selected. Save and re-run the program to see the results on the LED Strip. </a:t>
            </a:r>
            <a:endParaRPr>
              <a:solidFill>
                <a:schemeClr val="dk1"/>
              </a:solidFill>
              <a:latin typeface="Average"/>
              <a:ea typeface="Average"/>
              <a:cs typeface="Average"/>
              <a:sym typeface="Average"/>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Change.py</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Running Change.py</a:t>
            </a:r>
            <a:endParaRPr/>
          </a:p>
          <a:p>
            <a:pPr indent="0" lvl="0" marL="0" rtl="0" algn="l">
              <a:spcBef>
                <a:spcPts val="0"/>
              </a:spcBef>
              <a:spcAft>
                <a:spcPts val="0"/>
              </a:spcAft>
              <a:buNone/>
            </a:pPr>
            <a:r>
              <a:t/>
            </a:r>
            <a:endParaRPr/>
          </a:p>
        </p:txBody>
      </p:sp>
      <p:sp>
        <p:nvSpPr>
          <p:cNvPr id="99" name="Google Shape;99;p19"/>
          <p:cNvSpPr/>
          <p:nvPr/>
        </p:nvSpPr>
        <p:spPr>
          <a:xfrm>
            <a:off x="2799900" y="2130300"/>
            <a:ext cx="3544200" cy="882900"/>
          </a:xfrm>
          <a:prstGeom prst="rect">
            <a:avLst/>
          </a:prstGeom>
          <a:solidFill>
            <a:srgbClr val="434343"/>
          </a:solidFill>
          <a:ln cap="flat" cmpd="sng" w="38100">
            <a:solidFill>
              <a:srgbClr val="6FA8DC"/>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4A86E8"/>
                </a:solidFill>
              </a:rPr>
              <a:t>$</a:t>
            </a:r>
            <a:r>
              <a:rPr lang="en" sz="2000">
                <a:solidFill>
                  <a:srgbClr val="00FF00"/>
                </a:solidFill>
              </a:rPr>
              <a:t> </a:t>
            </a:r>
            <a:r>
              <a:rPr b="1" lang="en" sz="2000">
                <a:solidFill>
                  <a:srgbClr val="00FF00"/>
                </a:solidFill>
              </a:rPr>
              <a:t>sudo python3 Change.py</a:t>
            </a:r>
            <a:br>
              <a:rPr b="1" lang="en" sz="2000">
                <a:solidFill>
                  <a:srgbClr val="00FF00"/>
                </a:solidFill>
              </a:rPr>
            </a:br>
            <a:endParaRPr sz="2000">
              <a:solidFill>
                <a:srgbClr val="4A86E8"/>
              </a:solidFill>
            </a:endParaRPr>
          </a:p>
          <a:p>
            <a:pPr indent="0" lvl="0" marL="0" rtl="0" algn="l">
              <a:spcBef>
                <a:spcPts val="0"/>
              </a:spcBef>
              <a:spcAft>
                <a:spcPts val="0"/>
              </a:spcAft>
              <a:buNone/>
            </a:pPr>
            <a:r>
              <a:t/>
            </a:r>
            <a:endParaRPr>
              <a:solidFill>
                <a:srgbClr val="00FF00"/>
              </a:solidFill>
            </a:endParaRPr>
          </a:p>
        </p:txBody>
      </p:sp>
      <p:sp>
        <p:nvSpPr>
          <p:cNvPr id="100" name="Google Shape;100;p19"/>
          <p:cNvSpPr txBox="1"/>
          <p:nvPr/>
        </p:nvSpPr>
        <p:spPr>
          <a:xfrm>
            <a:off x="345200" y="1412775"/>
            <a:ext cx="8487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Open the Terminal Window and type the following commands:</a:t>
            </a:r>
            <a:endParaRPr>
              <a:solidFill>
                <a:schemeClr val="dk1"/>
              </a:solidFill>
              <a:latin typeface="Average"/>
              <a:ea typeface="Average"/>
              <a:cs typeface="Average"/>
              <a:sym typeface="Averag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Understanding Change.py</a:t>
            </a:r>
            <a:endParaRPr/>
          </a:p>
        </p:txBody>
      </p:sp>
      <p:pic>
        <p:nvPicPr>
          <p:cNvPr id="106" name="Google Shape;106;p20"/>
          <p:cNvPicPr preferRelativeResize="0"/>
          <p:nvPr/>
        </p:nvPicPr>
        <p:blipFill rotWithShape="1">
          <a:blip r:embed="rId3">
            <a:alphaModFix/>
          </a:blip>
          <a:srcRect b="31335" l="17412" r="33975" t="22247"/>
          <a:stretch/>
        </p:blipFill>
        <p:spPr>
          <a:xfrm>
            <a:off x="1680164" y="1228900"/>
            <a:ext cx="5783674" cy="3451626"/>
          </a:xfrm>
          <a:prstGeom prst="rect">
            <a:avLst/>
          </a:prstGeom>
          <a:noFill/>
          <a:ln cap="flat" cmpd="sng" w="38100">
            <a:solidFill>
              <a:srgbClr val="000000"/>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id="111" name="Google Shape;111;p21"/>
          <p:cNvPicPr preferRelativeResize="0"/>
          <p:nvPr/>
        </p:nvPicPr>
        <p:blipFill rotWithShape="1">
          <a:blip r:embed="rId3">
            <a:alphaModFix/>
          </a:blip>
          <a:srcRect b="31335" l="17412" r="33975" t="22247"/>
          <a:stretch/>
        </p:blipFill>
        <p:spPr>
          <a:xfrm>
            <a:off x="311689" y="1140525"/>
            <a:ext cx="5783674" cy="3451626"/>
          </a:xfrm>
          <a:prstGeom prst="rect">
            <a:avLst/>
          </a:prstGeom>
          <a:noFill/>
          <a:ln cap="flat" cmpd="sng" w="38100">
            <a:solidFill>
              <a:srgbClr val="000000"/>
            </a:solidFill>
            <a:prstDash val="solid"/>
            <a:round/>
            <a:headEnd len="sm" w="sm" type="none"/>
            <a:tailEnd len="sm" w="sm" type="none"/>
          </a:ln>
        </p:spPr>
      </p:pic>
      <p:sp>
        <p:nvSpPr>
          <p:cNvPr id="112" name="Google Shape;112;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Modifying </a:t>
            </a:r>
            <a:r>
              <a:rPr lang="en"/>
              <a:t>Change.py</a:t>
            </a:r>
            <a:endParaRPr/>
          </a:p>
        </p:txBody>
      </p:sp>
      <p:sp>
        <p:nvSpPr>
          <p:cNvPr id="113" name="Google Shape;113;p21"/>
          <p:cNvSpPr/>
          <p:nvPr/>
        </p:nvSpPr>
        <p:spPr>
          <a:xfrm>
            <a:off x="2287525" y="2391625"/>
            <a:ext cx="694800" cy="703800"/>
          </a:xfrm>
          <a:prstGeom prst="leftArrow">
            <a:avLst>
              <a:gd fmla="val 50000" name="adj1"/>
              <a:gd fmla="val 50000" name="adj2"/>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1"/>
          <p:cNvSpPr txBox="1"/>
          <p:nvPr/>
        </p:nvSpPr>
        <p:spPr>
          <a:xfrm>
            <a:off x="6360325" y="2156100"/>
            <a:ext cx="23901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Modify the array such that when the program finishes, </a:t>
            </a:r>
            <a:r>
              <a:rPr lang="en">
                <a:solidFill>
                  <a:schemeClr val="dk1"/>
                </a:solidFill>
                <a:latin typeface="Average"/>
                <a:ea typeface="Average"/>
                <a:cs typeface="Average"/>
                <a:sym typeface="Average"/>
              </a:rPr>
              <a:t>the LEDs are set to ‘off’</a:t>
            </a:r>
            <a:endParaRPr>
              <a:solidFill>
                <a:schemeClr val="dk1"/>
              </a:solidFill>
              <a:latin typeface="Average"/>
              <a:ea typeface="Average"/>
              <a:cs typeface="Average"/>
              <a:sym typeface="Average"/>
            </a:endParaRPr>
          </a:p>
        </p:txBody>
      </p:sp>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